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76" r:id="rId6"/>
    <p:sldId id="275" r:id="rId7"/>
    <p:sldId id="268" r:id="rId8"/>
    <p:sldId id="269" r:id="rId9"/>
    <p:sldId id="266" r:id="rId10"/>
    <p:sldId id="267" r:id="rId11"/>
    <p:sldId id="272" r:id="rId12"/>
    <p:sldId id="273" r:id="rId13"/>
    <p:sldId id="274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A6879-37DA-4A49-9CDC-BDCB93DDF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1DE0F3-31E2-4CF4-AC50-CEB219A98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FF2447-F898-4FEC-B287-ED5CD4F1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EBE8-E59E-412A-BB62-8945E50BC346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F82B18-A0C8-4CFA-A2A5-5D4062EB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8266CC-5165-49CF-85F4-67EEE5863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B463-46BA-4A68-B338-ED0F3CE53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44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5162E-6B0F-4FE2-A961-84E329307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812CBE-453C-4374-BA4B-7751B2E5A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504957-77D7-4A68-996B-458D609C9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EBE8-E59E-412A-BB62-8945E50BC346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E141FD-A4EF-4814-9A61-E02A07F0B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446CC3-21AF-4D57-A8EB-7CC190903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B463-46BA-4A68-B338-ED0F3CE53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62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54849A-0978-456C-9529-F4068CD8D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FE6668-39BC-494D-95D8-8E8733182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D57F59-3A19-436A-ACE3-A5AF5745B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EBE8-E59E-412A-BB62-8945E50BC346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1E8B3-E8D2-4D7D-B01E-0E319622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225884-1305-4177-93D9-F540138A2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B463-46BA-4A68-B338-ED0F3CE53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47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5829F-D2FC-4779-ABCA-51C2B8185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C235B3-89FD-495A-A406-8FCD7F355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258BAF-FE7F-4AB3-A6FD-3C46DFDED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EBE8-E59E-412A-BB62-8945E50BC346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DD353F-1A73-4D56-870B-6448F63ED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FA5160-B4DE-4058-B13F-C3F503AFD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B463-46BA-4A68-B338-ED0F3CE53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72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9C249-A0A9-4FBE-804D-F164ABE15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3E15A3-1280-4A47-ACF2-833F16E13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A88A38-E90A-41BB-A655-A9EBCFC1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EBE8-E59E-412A-BB62-8945E50BC346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D6F948-31BD-4535-9759-0DC5F0178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024D96-A39E-41D3-83AF-A84AD4E6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B463-46BA-4A68-B338-ED0F3CE53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6E083-FECB-43AD-9A53-B3CE39002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0D632-378E-4C4A-81DB-39191069C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F0CD92-EF93-4919-90FA-C0F28FC3A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B4051D-142E-48D9-9B04-2DCAEE6E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EBE8-E59E-412A-BB62-8945E50BC346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86790A-9C84-48C1-A479-47B417896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6EA139-09C0-4E0E-AAD4-6CA26824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B463-46BA-4A68-B338-ED0F3CE53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47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402F1B-FAD5-4D24-8BC7-6D568CF9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66678D-0F59-449F-BCA2-A1E8C1B05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1A591C-6EAD-4014-BB59-EA0EFB4D2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FABD54-E743-416E-81FD-4A8A3440C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4EB551E-4FF8-4208-B64E-BCA9FEB56E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1621E9D-F09B-4A5D-8B01-F1E8FEDC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EBE8-E59E-412A-BB62-8945E50BC346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D8D508-8F1B-4A3F-BCFC-D5081BC35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08A668-CC75-4E84-BC97-E7DAB5824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B463-46BA-4A68-B338-ED0F3CE53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78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DD121-9951-4668-91DD-7AD50EC6A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99FB1B-97D5-4547-A9B4-2D1614EA3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EBE8-E59E-412A-BB62-8945E50BC346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7BDF63-DFFE-4635-9613-C1993EDF0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4D9E12-755D-403A-AD37-9239EB26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B463-46BA-4A68-B338-ED0F3CE53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37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AB3C09-2C1B-4079-93B7-9C3E885F6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EBE8-E59E-412A-BB62-8945E50BC346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18AF7D-05CC-4C0B-979A-1FAA3A441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443474-DC33-4ABB-BDF0-E8ED62F19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B463-46BA-4A68-B338-ED0F3CE53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19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821C5-597C-4972-94BB-61927C86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726672-4A9E-4734-B68C-4CBD1A700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B60203-5DB8-4CA5-9D4B-03266AD03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114E62-C015-4681-B5EB-26E32237B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EBE8-E59E-412A-BB62-8945E50BC346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3BAA3A-31C5-4D98-AB1C-EBE678AB3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C6B4FB-006D-45EA-BA5E-F8B24FF0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B463-46BA-4A68-B338-ED0F3CE53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36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A1A45-7CBE-40EF-BEE0-316D08B03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816878-4E9C-46E2-9A8D-C150AAE861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2EFD86-B8AB-4203-BE9C-ACBF79C83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49B7CB-6AA9-4424-9599-4EC59E5B6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EBE8-E59E-412A-BB62-8945E50BC346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C24D74-5F82-4EE9-AAFB-2C8C35697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0C2D4D-8CE1-489B-948C-7C1A78D73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B463-46BA-4A68-B338-ED0F3CE53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09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647C9-1265-4FD2-89E0-816C1183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12B91F-9B8A-4793-AEA8-03461623F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FA3B95-A6C1-420D-8A67-1C44E11B0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BEBE8-E59E-412A-BB62-8945E50BC346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BBFB2E-0408-45E3-89A5-A85C28A26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46CF13-6AB3-41DF-B8F0-02A8F5FDF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6B463-46BA-4A68-B338-ED0F3CE53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36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92EDB-8843-4297-A9D1-92DFC56EA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172" y="1899970"/>
            <a:ext cx="8207828" cy="275108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Мой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энергоэффективный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дом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0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2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F1882-B739-40E5-992D-5EDC74A5F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4218" y="2062299"/>
            <a:ext cx="2924091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 err="1"/>
              <a:t>Установка</a:t>
            </a:r>
            <a:r>
              <a:rPr lang="en-US" sz="3100" dirty="0"/>
              <a:t> </a:t>
            </a:r>
            <a:r>
              <a:rPr lang="en-US" sz="3100" dirty="0" err="1"/>
              <a:t>элементов</a:t>
            </a:r>
            <a:r>
              <a:rPr lang="en-US" sz="3100" dirty="0"/>
              <a:t> </a:t>
            </a:r>
            <a:r>
              <a:rPr lang="en-US" sz="3100" dirty="0" err="1"/>
              <a:t>управления</a:t>
            </a:r>
            <a:r>
              <a:rPr lang="en-US" sz="3100" dirty="0"/>
              <a:t> </a:t>
            </a:r>
            <a:r>
              <a:rPr lang="en-US" sz="3100" dirty="0" err="1"/>
              <a:t>освещением</a:t>
            </a:r>
            <a:endParaRPr lang="en-US" sz="3100" dirty="0"/>
          </a:p>
        </p:txBody>
      </p:sp>
      <p:sp>
        <p:nvSpPr>
          <p:cNvPr id="59" name="Rectangle 3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3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610775-9FB6-4AF1-AEA6-D1C68B169A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72" r="5115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61" name="Rectangle 3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1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Анализ работы освещения в подъезде по этажам (среднесуточные значения за 28 дней)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36070" y="1287702"/>
          <a:ext cx="9093200" cy="499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</a:t>
                      </a:r>
                      <a:r>
                        <a:rPr lang="ru-RU" dirty="0" err="1" smtClean="0"/>
                        <a:t>недели\</a:t>
                      </a:r>
                      <a:r>
                        <a:rPr lang="ru-RU" dirty="0" smtClean="0"/>
                        <a:t> Этаж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Понедельник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Вторник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Среда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Четверг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Пятница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Суббота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Воскрсенье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7-ый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8-ый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9-ый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64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/>
              <a:t>Экспериментальное число часов работы освещения, требуемое для комфортного перемещения в подъезде </a:t>
            </a:r>
            <a:r>
              <a:rPr lang="en-US" sz="3000" dirty="0" smtClean="0"/>
              <a:t>c </a:t>
            </a:r>
            <a:r>
              <a:rPr lang="ru-RU" sz="3000" dirty="0" smtClean="0"/>
              <a:t>датчиком движения по этажам (среднесуточные значения за 28 дней).</a:t>
            </a:r>
            <a:endParaRPr lang="ru-RU" sz="3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36070" y="1287702"/>
          <a:ext cx="9093200" cy="526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</a:t>
                      </a:r>
                      <a:r>
                        <a:rPr lang="ru-RU" dirty="0" err="1" smtClean="0"/>
                        <a:t>недели\</a:t>
                      </a:r>
                      <a:r>
                        <a:rPr lang="ru-RU" dirty="0" smtClean="0"/>
                        <a:t> Этаж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Понедельник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Вторник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Среда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Четверг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Пятница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Суббота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Воскрсенье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7-ый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8-ый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9-ый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17,5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17,6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18,5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19,2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20,5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6" y="5019819"/>
            <a:ext cx="11736779" cy="1325563"/>
          </a:xfrm>
        </p:spPr>
        <p:txBody>
          <a:bodyPr>
            <a:noAutofit/>
          </a:bodyPr>
          <a:lstStyle/>
          <a:p>
            <a:r>
              <a:rPr lang="ru-RU" sz="2000" dirty="0" smtClean="0"/>
              <a:t>- После замены ламп накаливания на энергосберегающие экономия э/</a:t>
            </a:r>
            <a:r>
              <a:rPr lang="ru-RU" sz="2000" dirty="0" err="1" smtClean="0"/>
              <a:t>э</a:t>
            </a:r>
            <a:r>
              <a:rPr lang="ru-RU" sz="2000" dirty="0" smtClean="0"/>
              <a:t> составит 282,2 кВт*часов за 28 дней</a:t>
            </a:r>
            <a:br>
              <a:rPr lang="ru-RU" sz="2000" dirty="0" smtClean="0"/>
            </a:br>
            <a:r>
              <a:rPr lang="ru-RU" sz="2000" dirty="0" smtClean="0"/>
              <a:t>- После установки датчиков движения экономия э/</a:t>
            </a:r>
            <a:r>
              <a:rPr lang="ru-RU" sz="2000" dirty="0" err="1" smtClean="0"/>
              <a:t>э</a:t>
            </a:r>
            <a:r>
              <a:rPr lang="ru-RU" sz="2000" dirty="0" smtClean="0"/>
              <a:t> составит 302,8 кВт*часов за 28 дней</a:t>
            </a:r>
            <a:br>
              <a:rPr lang="ru-RU" sz="2000" dirty="0" smtClean="0"/>
            </a:br>
            <a:r>
              <a:rPr lang="ru-RU" sz="2000" dirty="0" smtClean="0"/>
              <a:t>- После замены ламп накаливания на энергосберегающие и установки датчиков движения экономия э/</a:t>
            </a:r>
            <a:r>
              <a:rPr lang="ru-RU" sz="2000" dirty="0" err="1" smtClean="0"/>
              <a:t>э</a:t>
            </a:r>
            <a:r>
              <a:rPr lang="ru-RU" sz="2000" dirty="0" smtClean="0"/>
              <a:t> составит 335,2 кВт*часов за 28 дней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627745" y="220901"/>
          <a:ext cx="7873075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4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46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Наработка освещения за 28 дней, часов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Потребляемая мощность лампами накаливания (40 Вт), кВт*час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Потребляемая мощность энергосберегающими лампами накаливания (7 Вт)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Экономия электроэнергии, кВт*час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Без датчиков движения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8550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 датчиками движения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978,75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32,9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Экономия электроэнергии, кВт*час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302,8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335,2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B53D9-4F55-40A6-A92F-B2D8D6532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Вывод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30E6EF-06A5-41F9-8BD7-2A71CC263F2F}"/>
              </a:ext>
            </a:extLst>
          </p:cNvPr>
          <p:cNvSpPr txBox="1"/>
          <p:nvPr/>
        </p:nvSpPr>
        <p:spPr>
          <a:xfrm>
            <a:off x="4447308" y="682785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 err="1"/>
              <a:t>Согласно</a:t>
            </a:r>
            <a:r>
              <a:rPr lang="en-US" sz="3600" dirty="0"/>
              <a:t> </a:t>
            </a:r>
            <a:r>
              <a:rPr lang="en-US" sz="3600" dirty="0" err="1"/>
              <a:t>расчетным</a:t>
            </a:r>
            <a:r>
              <a:rPr lang="en-US" sz="3600" dirty="0"/>
              <a:t> </a:t>
            </a:r>
            <a:r>
              <a:rPr lang="en-US" sz="3600" dirty="0" err="1"/>
              <a:t>данным</a:t>
            </a:r>
            <a:r>
              <a:rPr lang="en-US" sz="3600" dirty="0"/>
              <a:t>, </a:t>
            </a:r>
            <a:r>
              <a:rPr lang="en-US" sz="3600" dirty="0" err="1"/>
              <a:t>установка</a:t>
            </a:r>
            <a:r>
              <a:rPr lang="en-US" sz="3600" dirty="0"/>
              <a:t> </a:t>
            </a:r>
            <a:r>
              <a:rPr lang="en-US" sz="3600" dirty="0" err="1"/>
              <a:t>детекторов</a:t>
            </a:r>
            <a:r>
              <a:rPr lang="en-US" sz="3600" dirty="0"/>
              <a:t> </a:t>
            </a:r>
            <a:r>
              <a:rPr lang="en-US" sz="3600" dirty="0" err="1"/>
              <a:t>движения</a:t>
            </a:r>
            <a:r>
              <a:rPr lang="en-US" sz="3600" dirty="0"/>
              <a:t> в </a:t>
            </a:r>
            <a:r>
              <a:rPr lang="en-US" sz="3600" dirty="0" err="1"/>
              <a:t>подъезде</a:t>
            </a:r>
            <a:r>
              <a:rPr lang="en-US" sz="3600" dirty="0"/>
              <a:t> </a:t>
            </a:r>
            <a:r>
              <a:rPr lang="en-US" sz="3600" dirty="0" err="1"/>
              <a:t>многоквартирного</a:t>
            </a:r>
            <a:r>
              <a:rPr lang="en-US" sz="3600" dirty="0"/>
              <a:t> </a:t>
            </a:r>
            <a:r>
              <a:rPr lang="en-US" sz="3600" dirty="0" err="1"/>
              <a:t>дома</a:t>
            </a:r>
            <a:r>
              <a:rPr lang="en-US" sz="3600" dirty="0"/>
              <a:t> </a:t>
            </a:r>
            <a:r>
              <a:rPr lang="ru-RU" sz="3600" dirty="0"/>
              <a:t>с </a:t>
            </a:r>
            <a:r>
              <a:rPr lang="ru-RU" sz="3600" dirty="0" smtClean="0"/>
              <a:t>энергосберегающими лампами составит </a:t>
            </a:r>
            <a:r>
              <a:rPr lang="ru-RU" sz="3600" dirty="0"/>
              <a:t>335,2 кВт*часов за 28 дней или 1391,08 рублей за 28 </a:t>
            </a:r>
            <a:r>
              <a:rPr lang="ru-RU" sz="3600" dirty="0" smtClean="0"/>
              <a:t>дней</a:t>
            </a:r>
            <a:r>
              <a:rPr lang="ru-RU" sz="3600" dirty="0"/>
              <a:t> </a:t>
            </a:r>
            <a:r>
              <a:rPr lang="ru-RU" sz="3600" dirty="0" smtClean="0"/>
              <a:t>и </a:t>
            </a:r>
            <a:r>
              <a:rPr lang="en-US" sz="3600" dirty="0" err="1"/>
              <a:t>снизит</a:t>
            </a:r>
            <a:r>
              <a:rPr lang="en-US" sz="3600" dirty="0"/>
              <a:t> </a:t>
            </a:r>
            <a:r>
              <a:rPr lang="en-US" sz="3600" dirty="0" err="1"/>
              <a:t>потребление</a:t>
            </a:r>
            <a:r>
              <a:rPr lang="en-US" sz="3600" dirty="0"/>
              <a:t> </a:t>
            </a:r>
            <a:r>
              <a:rPr lang="en-US" sz="3600" dirty="0" err="1"/>
              <a:t>электрической</a:t>
            </a:r>
            <a:r>
              <a:rPr lang="en-US" sz="3600" dirty="0"/>
              <a:t> </a:t>
            </a:r>
            <a:r>
              <a:rPr lang="en-US" sz="3600" dirty="0" err="1"/>
              <a:t>энергии</a:t>
            </a:r>
            <a:r>
              <a:rPr lang="en-US" sz="3600" dirty="0"/>
              <a:t> </a:t>
            </a:r>
            <a:r>
              <a:rPr lang="en-US" sz="3600" dirty="0" err="1"/>
              <a:t>на</a:t>
            </a:r>
            <a:r>
              <a:rPr lang="en-US" sz="3600" dirty="0"/>
              <a:t> </a:t>
            </a:r>
            <a:r>
              <a:rPr lang="en-US" sz="3600" dirty="0" smtClean="0"/>
              <a:t>ОДН</a:t>
            </a:r>
            <a:endParaRPr lang="ru-RU" sz="3600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 smtClean="0"/>
              <a:t> </a:t>
            </a:r>
            <a:r>
              <a:rPr lang="en-US" sz="3600" b="1" u="sng" dirty="0">
                <a:solidFill>
                  <a:srgbClr val="FF0000"/>
                </a:solidFill>
              </a:rPr>
              <a:t>в 6 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раз</a:t>
            </a:r>
            <a:r>
              <a:rPr lang="ru-RU" sz="3600" b="1" dirty="0" smtClean="0"/>
              <a:t>.</a:t>
            </a:r>
            <a:endParaRPr lang="ru-RU" sz="36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8130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FAC3A-C625-48BB-8D98-A721D3B56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08" y="1220919"/>
            <a:ext cx="542578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Спасибо </a:t>
            </a:r>
            <a:br>
              <a:rPr lang="ru-RU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 внимание!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C54F5-F25F-4382-8AB9-EEF4279B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Характеристика дома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" name="Объект 3">
            <a:extLst>
              <a:ext uri="{FF2B5EF4-FFF2-40B4-BE49-F238E27FC236}">
                <a16:creationId xmlns:a16="http://schemas.microsoft.com/office/drawing/2014/main" id="{C9828FDC-5BE4-4306-8153-878E8C3BA8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641574"/>
              </p:ext>
            </p:extLst>
          </p:nvPr>
        </p:nvGraphicFramePr>
        <p:xfrm>
          <a:off x="737732" y="2596217"/>
          <a:ext cx="6237934" cy="3532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4028">
                  <a:extLst>
                    <a:ext uri="{9D8B030D-6E8A-4147-A177-3AD203B41FA5}">
                      <a16:colId xmlns:a16="http://schemas.microsoft.com/office/drawing/2014/main" val="147232156"/>
                    </a:ext>
                  </a:extLst>
                </a:gridCol>
                <a:gridCol w="4323906">
                  <a:extLst>
                    <a:ext uri="{9D8B030D-6E8A-4147-A177-3AD203B41FA5}">
                      <a16:colId xmlns:a16="http://schemas.microsoft.com/office/drawing/2014/main" val="3051465571"/>
                    </a:ext>
                  </a:extLst>
                </a:gridCol>
              </a:tblGrid>
              <a:tr h="411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АДРЕС </a:t>
                      </a:r>
                      <a:r>
                        <a:rPr lang="ru-RU" sz="1400" dirty="0" smtClean="0">
                          <a:effectLst/>
                        </a:rPr>
                        <a:t>: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79" marR="53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Г. Тамбов, ул. </a:t>
                      </a:r>
                      <a:r>
                        <a:rPr lang="ru-RU" sz="1400" dirty="0" smtClean="0">
                          <a:effectLst/>
                        </a:rPr>
                        <a:t>Рылеева, </a:t>
                      </a:r>
                      <a:r>
                        <a:rPr lang="ru-RU" sz="1400" dirty="0">
                          <a:effectLst/>
                        </a:rPr>
                        <a:t>д. </a:t>
                      </a:r>
                      <a:r>
                        <a:rPr lang="ru-RU" sz="1400" dirty="0" smtClean="0">
                          <a:effectLst/>
                        </a:rPr>
                        <a:t>75 </a:t>
                      </a:r>
                      <a:r>
                        <a:rPr lang="ru-RU" sz="1400" dirty="0" err="1" smtClean="0">
                          <a:effectLst/>
                        </a:rPr>
                        <a:t>кор</a:t>
                      </a:r>
                      <a:r>
                        <a:rPr lang="ru-RU" sz="1400" dirty="0" smtClean="0">
                          <a:effectLst/>
                        </a:rPr>
                        <a:t>. </a:t>
                      </a: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79" marR="53679" marT="0" marB="0"/>
                </a:tc>
                <a:extLst>
                  <a:ext uri="{0D108BD9-81ED-4DB2-BD59-A6C34878D82A}">
                    <a16:rowId xmlns:a16="http://schemas.microsoft.com/office/drawing/2014/main" val="3513741806"/>
                  </a:ext>
                </a:extLst>
              </a:tr>
              <a:tr h="411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год постройки: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79" marR="53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2008 г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79" marR="53679" marT="0" marB="0"/>
                </a:tc>
                <a:extLst>
                  <a:ext uri="{0D108BD9-81ED-4DB2-BD59-A6C34878D82A}">
                    <a16:rowId xmlns:a16="http://schemas.microsoft.com/office/drawing/2014/main" val="1307556693"/>
                  </a:ext>
                </a:extLst>
              </a:tr>
              <a:tr h="598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количество этажей: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79" marR="53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79" marR="53679" marT="0" marB="0"/>
                </a:tc>
                <a:extLst>
                  <a:ext uri="{0D108BD9-81ED-4DB2-BD59-A6C34878D82A}">
                    <a16:rowId xmlns:a16="http://schemas.microsoft.com/office/drawing/2014/main" val="4185520693"/>
                  </a:ext>
                </a:extLst>
              </a:tr>
              <a:tr h="411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материал стен: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79" marR="53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кирпич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79" marR="53679" marT="0" marB="0"/>
                </a:tc>
                <a:extLst>
                  <a:ext uri="{0D108BD9-81ED-4DB2-BD59-A6C34878D82A}">
                    <a16:rowId xmlns:a16="http://schemas.microsoft.com/office/drawing/2014/main" val="744441637"/>
                  </a:ext>
                </a:extLst>
              </a:tr>
              <a:tr h="411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квартир: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79" marR="53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smtClean="0">
                          <a:effectLst/>
                        </a:rPr>
                        <a:t>84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79" marR="53679" marT="0" marB="0"/>
                </a:tc>
                <a:extLst>
                  <a:ext uri="{0D108BD9-81ED-4DB2-BD59-A6C34878D82A}">
                    <a16:rowId xmlns:a16="http://schemas.microsoft.com/office/drawing/2014/main" val="1837581000"/>
                  </a:ext>
                </a:extLst>
              </a:tr>
              <a:tr h="701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подъездов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79" marR="53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79" marR="53679" marT="0" marB="0"/>
                </a:tc>
                <a:extLst>
                  <a:ext uri="{0D108BD9-81ED-4DB2-BD59-A6C34878D82A}">
                    <a16:rowId xmlns:a16="http://schemas.microsoft.com/office/drawing/2014/main" val="1536788759"/>
                  </a:ext>
                </a:extLst>
              </a:tr>
            </a:tbl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655" y="321731"/>
            <a:ext cx="4335613" cy="621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6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5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22" name="Picture 6" descr="https://im0-tub-ru.yandex.net/i?id=62154bc60896ef2787443c53a9772bb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8491" y="1"/>
            <a:ext cx="793351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526" y="655827"/>
            <a:ext cx="491163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Проблемы: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  <a:p>
            <a:r>
              <a:rPr lang="ru-RU" sz="3600" dirty="0"/>
              <a:t>1</a:t>
            </a:r>
            <a:r>
              <a:rPr lang="ru-RU" dirty="0"/>
              <a:t>. </a:t>
            </a:r>
            <a:r>
              <a:rPr lang="ru-RU" sz="3200" dirty="0"/>
              <a:t>Увеличение затрат на потребление электроэнергии.</a:t>
            </a:r>
          </a:p>
          <a:p>
            <a:endParaRPr lang="ru-RU" sz="3200" dirty="0"/>
          </a:p>
          <a:p>
            <a:r>
              <a:rPr lang="ru-RU" sz="3200" dirty="0"/>
              <a:t>2. Неправильно выбранное освещение в подъездах домов, снижает уровень комфортности жителей.</a:t>
            </a:r>
          </a:p>
        </p:txBody>
      </p:sp>
    </p:spTree>
    <p:extLst>
      <p:ext uri="{BB962C8B-B14F-4D97-AF65-F5344CB8AC3E}">
        <p14:creationId xmlns:p14="http://schemas.microsoft.com/office/powerpoint/2010/main" val="7344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27FC3-F048-4D68-B90B-E5A7048F1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273686"/>
            <a:ext cx="10239103" cy="8758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Цели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задачи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FEAA6A-745B-4A73-88B5-813DFF9E0CCF}"/>
              </a:ext>
            </a:extLst>
          </p:cNvPr>
          <p:cNvSpPr txBox="1"/>
          <p:nvPr/>
        </p:nvSpPr>
        <p:spPr>
          <a:xfrm>
            <a:off x="386114" y="966650"/>
            <a:ext cx="71380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- </a:t>
            </a:r>
            <a:r>
              <a:rPr lang="ru-RU" sz="3200" b="1" dirty="0"/>
              <a:t>провести анализ осветительного оборудования и освещенности подъезда моего дома и исследовать полученные результаты;</a:t>
            </a:r>
          </a:p>
          <a:p>
            <a:endParaRPr lang="ru-RU" sz="3200" b="1" dirty="0"/>
          </a:p>
          <a:p>
            <a:r>
              <a:rPr lang="ru-RU" sz="3200" b="1" dirty="0"/>
              <a:t>- определить источники нерационального использования или потерь энергии на освещении;</a:t>
            </a:r>
          </a:p>
          <a:p>
            <a:endParaRPr lang="ru-RU" sz="3200" b="1" dirty="0"/>
          </a:p>
          <a:p>
            <a:r>
              <a:rPr lang="ru-RU" sz="3200" b="1" dirty="0"/>
              <a:t>- выявить показатели энергетической эффективности;</a:t>
            </a:r>
          </a:p>
          <a:p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440" y="875210"/>
            <a:ext cx="4454308" cy="461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avatars.mds.yandex.net/get-zen_doc/1711960/pub_5fb559f06bd43436fc437ec4_5fb5744e42f9ca1da18ab427/scale_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5747" y="927464"/>
            <a:ext cx="5766253" cy="526433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FEAA6A-745B-4A73-88B5-813DFF9E0CCF}"/>
              </a:ext>
            </a:extLst>
          </p:cNvPr>
          <p:cNvSpPr txBox="1"/>
          <p:nvPr/>
        </p:nvSpPr>
        <p:spPr>
          <a:xfrm>
            <a:off x="503680" y="326562"/>
            <a:ext cx="713809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  <a:p>
            <a:r>
              <a:rPr lang="ru-RU" sz="3200" b="1" dirty="0"/>
              <a:t>-предложить способы и мероприятия для повышения энергетической эффективности в соответствии с установленным потенциалом энергосбережения</a:t>
            </a:r>
            <a:r>
              <a:rPr lang="ru-RU" sz="3200" b="1" dirty="0" smtClean="0"/>
              <a:t>;</a:t>
            </a:r>
          </a:p>
          <a:p>
            <a:endParaRPr lang="ru-RU" sz="3200" b="1" dirty="0"/>
          </a:p>
          <a:p>
            <a:pPr>
              <a:buFontTx/>
              <a:buChar char="-"/>
            </a:pPr>
            <a:r>
              <a:rPr lang="ru-RU" sz="3200" b="1" dirty="0" smtClean="0"/>
              <a:t>улучшить </a:t>
            </a:r>
            <a:r>
              <a:rPr lang="ru-RU" sz="3200" b="1" dirty="0"/>
              <a:t>показатели энергосбережения</a:t>
            </a:r>
            <a:r>
              <a:rPr lang="ru-RU" sz="3200" b="1" dirty="0" smtClean="0"/>
              <a:t>;</a:t>
            </a:r>
          </a:p>
          <a:p>
            <a:endParaRPr lang="ru-RU" sz="3200" b="1" dirty="0"/>
          </a:p>
          <a:p>
            <a:r>
              <a:rPr lang="ru-RU" sz="3200" b="1" dirty="0"/>
              <a:t>- улучшить комфортную среду в местах общего пользования многоквартирных домов.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59428" y="1031965"/>
          <a:ext cx="8699863" cy="3918859"/>
        </p:xfrm>
        <a:graphic>
          <a:graphicData uri="http://schemas.openxmlformats.org/drawingml/2006/table">
            <a:tbl>
              <a:tblPr/>
              <a:tblGrid>
                <a:gridCol w="6102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7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Тип помещения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855" marR="109855" marT="43815" marB="43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Требуемое значение освещенности, люкс (лк)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855" marR="109855" marT="43815" marB="43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>
                        <a:latin typeface="Calibri"/>
                        <a:cs typeface="Times New Roman"/>
                      </a:endParaRPr>
                    </a:p>
                  </a:txBody>
                  <a:tcPr marL="109855" marR="10985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 dirty="0">
                        <a:latin typeface="Calibri"/>
                        <a:cs typeface="Times New Roman"/>
                      </a:endParaRPr>
                    </a:p>
                  </a:txBody>
                  <a:tcPr marL="109855" marR="10985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Помещения консьержа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65" marR="88265" marT="88265" marB="882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65" marR="88265" marT="88265" marB="882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5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Лестницы, поэтажные,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внеквартирные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коридоры, вестибюли, лифтовые холлы, колясочные, велосипедные.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65" marR="88265" marT="88265" marB="882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65" marR="88265" marT="88265" marB="882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0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Тепловые пункты, насосные,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электрощитовые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, машинные помещения лифтов,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венткамеры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, основные проходы технических этажей, подполий, подвалов, чердаков.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65" marR="88265" marT="88265" marB="882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65" marR="88265" marT="88265" marB="882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63918" y="221260"/>
            <a:ext cx="8660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Нормы освещенности в подъезде дома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https://i1.wp.com/electrikmaster.ru/wp-content/uploads/2018/02/Kak-rasschitat-osveshhenie-1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355" y="1570144"/>
            <a:ext cx="1485206" cy="1303681"/>
          </a:xfrm>
          <a:prstGeom prst="rect">
            <a:avLst/>
          </a:prstGeom>
          <a:noFill/>
        </p:spPr>
      </p:pic>
      <p:pic>
        <p:nvPicPr>
          <p:cNvPr id="1026" name="Picture 2" descr="https://img2.freepng.ru/20181129/osw/kisspng-clip-art-women-vector-graphics-openclipart-compute-clipart-iampaposve-got-it-6-5c00aeebb9c884.4732853115435486517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54890" y="3693013"/>
            <a:ext cx="1748337" cy="2896045"/>
          </a:xfrm>
          <a:prstGeom prst="rect">
            <a:avLst/>
          </a:prstGeom>
          <a:noFill/>
        </p:spPr>
      </p:pic>
      <p:pic>
        <p:nvPicPr>
          <p:cNvPr id="1028" name="Picture 4" descr="http://zakupki-portal.ru/images/portal/news/dom-mnogokvartirn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3006" y="4633883"/>
            <a:ext cx="2838994" cy="2041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EB7806-B80A-400C-AE80-CBF4EFAA33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0" y="613958"/>
            <a:ext cx="8477793" cy="6048103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479" y="1079066"/>
            <a:ext cx="3340177" cy="4453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557" y="1083090"/>
            <a:ext cx="3337159" cy="4449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7539" y="312704"/>
            <a:ext cx="8830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Результаты измерения освещенности в подъезде дома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7392" y="5746169"/>
            <a:ext cx="301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этаже возле квартир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119257" y="5777052"/>
            <a:ext cx="2874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Между этажами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280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39C1F-6218-4271-A5FD-FDF0CEDAD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21" y="21026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/>
              <a:t>Замена ламп накаливания на светодиодные энергосберегающие лампы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48B6E8-92F7-4E47-BC4E-FF26D2FF1D9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254" y="1541417"/>
            <a:ext cx="9809970" cy="531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572</Words>
  <Application>Microsoft Office PowerPoint</Application>
  <PresentationFormat>Широкоэкранный</PresentationFormat>
  <Paragraphs>267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Мой энергоэффективный дом</vt:lpstr>
      <vt:lpstr>Характеристика дома</vt:lpstr>
      <vt:lpstr>Презентация PowerPoint</vt:lpstr>
      <vt:lpstr>Цели и задачи </vt:lpstr>
      <vt:lpstr>Презентация PowerPoint</vt:lpstr>
      <vt:lpstr>Презентация PowerPoint</vt:lpstr>
      <vt:lpstr>Презентация PowerPoint</vt:lpstr>
      <vt:lpstr>Презентация PowerPoint</vt:lpstr>
      <vt:lpstr>Замена ламп накаливания на светодиодные энергосберегающие лампы</vt:lpstr>
      <vt:lpstr>Установка элементов управления освещением</vt:lpstr>
      <vt:lpstr>Анализ работы освещения в подъезде по этажам (среднесуточные значения за 28 дней)</vt:lpstr>
      <vt:lpstr>Экспериментальное число часов работы освещения, требуемое для комфортного перемещения в подъезде c датчиком движения по этажам (среднесуточные значения за 28 дней).</vt:lpstr>
      <vt:lpstr>- После замены ламп накаливания на энергосберегающие экономия э/э составит 282,2 кВт*часов за 28 дней - После установки датчиков движения экономия э/э составит 302,8 кВт*часов за 28 дней - После замены ламп накаливания на энергосберегающие и установки датчиков движения экономия э/э составит 335,2 кВт*часов за 28 дней</vt:lpstr>
      <vt:lpstr>Вывод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освещением в МКД</dc:title>
  <dc:creator>Сергей Кочергин</dc:creator>
  <cp:lastModifiedBy>M26</cp:lastModifiedBy>
  <cp:revision>25</cp:revision>
  <dcterms:created xsi:type="dcterms:W3CDTF">2020-08-26T13:10:10Z</dcterms:created>
  <dcterms:modified xsi:type="dcterms:W3CDTF">2022-02-11T12:05:02Z</dcterms:modified>
</cp:coreProperties>
</file>