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4234" r:id="rId3"/>
  </p:sldMasterIdLst>
  <p:notesMasterIdLst>
    <p:notesMasterId r:id="rId24"/>
  </p:notesMasterIdLst>
  <p:handoutMasterIdLst>
    <p:handoutMasterId r:id="rId25"/>
  </p:handoutMasterIdLst>
  <p:sldIdLst>
    <p:sldId id="918" r:id="rId4"/>
    <p:sldId id="999" r:id="rId5"/>
    <p:sldId id="993" r:id="rId6"/>
    <p:sldId id="994" r:id="rId7"/>
    <p:sldId id="995" r:id="rId8"/>
    <p:sldId id="996" r:id="rId9"/>
    <p:sldId id="983" r:id="rId10"/>
    <p:sldId id="997" r:id="rId11"/>
    <p:sldId id="987" r:id="rId12"/>
    <p:sldId id="988" r:id="rId13"/>
    <p:sldId id="986" r:id="rId14"/>
    <p:sldId id="985" r:id="rId15"/>
    <p:sldId id="984" r:id="rId16"/>
    <p:sldId id="990" r:id="rId17"/>
    <p:sldId id="989" r:id="rId18"/>
    <p:sldId id="992" r:id="rId19"/>
    <p:sldId id="980" r:id="rId20"/>
    <p:sldId id="998" r:id="rId21"/>
    <p:sldId id="991" r:id="rId22"/>
    <p:sldId id="964" r:id="rId23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00"/>
    <a:srgbClr val="339933"/>
    <a:srgbClr val="66FFCC"/>
    <a:srgbClr val="ECE214"/>
    <a:srgbClr val="00FFFF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83821" autoAdjust="0"/>
  </p:normalViewPr>
  <p:slideViewPr>
    <p:cSldViewPr>
      <p:cViewPr varScale="1">
        <p:scale>
          <a:sx n="46" d="100"/>
          <a:sy n="46" d="100"/>
        </p:scale>
        <p:origin x="1104" y="48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7" tIns="46617" rIns="93237" bIns="46617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r>
              <a:rPr lang="ru-RU"/>
              <a:t>ОАО "МРСК Центра и Северного Кавказа"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7" tIns="46617" rIns="93237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7" tIns="46617" rIns="93237" bIns="46617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7" tIns="46617" rIns="93237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CC1D35B-20C4-4034-B1BC-EE4D452014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7" tIns="46617" rIns="93237" bIns="46617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r>
              <a:rPr lang="ru-RU"/>
              <a:t>ОАО "МРСК Центра и Северного Кавказа"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7" tIns="46617" rIns="93237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28663" y="741363"/>
            <a:ext cx="534987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91063"/>
            <a:ext cx="49815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7" tIns="46617" rIns="93237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7" tIns="46617" rIns="93237" bIns="46617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7" tIns="46617" rIns="93237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DC8E50F-05F5-4035-A2CD-273A6CA3EB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Верхний колонтитул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smtClean="0"/>
              <a:t>ОАО "МРСК Центра и Северного Кавказа"</a:t>
            </a: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7C0C1B-85FC-48BF-B52E-F6DEAFD338A6}" type="slidenum">
              <a:rPr lang="ru-RU" altLang="ru-RU" sz="1200"/>
              <a:pPr eaLnBrk="1" hangingPunct="1"/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Верхний колонтитул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smtClean="0"/>
              <a:t>ОАО "МРСК Центра и Северного Кавказа"</a:t>
            </a: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7CD009-5C83-4977-B34C-DC2D3B376340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15888"/>
            <a:ext cx="2228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D384-6B9E-4279-A8A1-75FBD919D7CF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2B89EFAC-E77D-4721-AD0A-4DFD8FD954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65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C131C-97EB-4000-9E13-8457D6EDED7E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47F94-78C8-4948-849F-8E23BA99A9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1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F72A-0B14-4A6A-9B81-FEEFE0B7F661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B04A9-CC94-400E-8249-008ED9B606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3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76A7E-F142-47C9-AA24-F34E86E1DB8F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CCBFF-D261-412D-BD2E-852EC94243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49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82AC-E01D-4D18-871E-C6A39BB123ED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0CEB6-DD89-47A1-B3F3-505CDC3AEC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27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6BAE-F3DF-4868-A137-DB1B70202368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0DE96-37E3-4443-906B-B634076616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63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9F08-F6EE-4311-9F94-E04B4056F0B5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F740B-D532-42FA-BEBF-B2C41BCF61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317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B0A8-4FE3-4D9E-BF99-D147819F92EB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C871D-EB4B-4AD1-8A48-35E5D513C1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77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D167A-61BD-469B-9427-91C19DEC1F64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805CB-27C3-437E-B5F9-0D53164E4F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021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4B79A-CF01-4343-924C-22FE6AA2AEFB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ACACB-41CF-4B95-99D0-A75C1BECE9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07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B0F2-7E16-43D0-A27E-9A20594234B4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1AD16-B7B0-49E2-B246-7022AD9174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15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E06B5-F416-4CC9-9071-836517DA4947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0C73D-29EB-47E1-B8FF-273F86EF79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26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B7F9-E157-4B15-A847-24FABF5E475B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D68D1-F7EC-4583-9D33-0E38418094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47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1553-1BCD-4749-A9DD-1FCC1D7C4C3B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1FB09-B75E-4A51-8212-DAFE46855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068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5AACF-11DB-44F6-BFAE-A34C003710FB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33201-F11A-4CB2-8949-A8C3885C5D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838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6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6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/>
              </a:p>
            </p:txBody>
          </p:sp>
        </p:grpSp>
      </p:grpSp>
      <p:sp>
        <p:nvSpPr>
          <p:cNvPr id="305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5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B529-2FF5-44E9-A1F3-2E71CE14ECCC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5E7A8-0D1A-4B4A-B988-7CE9E8BC8C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637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9D863-4A28-4DD8-937A-A8544787978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2E61-09EB-4035-BDAB-5F0A54F04350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42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A88F-7786-40B1-B8B9-63BBAB2CCA8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B543-61BF-455A-8AE8-D09DA7D0E679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25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D9E08-58CE-441D-9125-9F502615863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86D87-9C62-48C0-BB96-260D9BF2D7E3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47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E0141-497D-4D9D-8D1D-E435E783C0C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72AD-0735-4440-95D3-CFAF88363E91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09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80A62-634A-4884-BC94-B13FA83B6FD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100F2-6B9E-4892-A336-83962D806E8E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04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2D382-B5FB-4580-A199-1B854C26031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8C0B-EA8B-4324-B954-62226411357E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6398C-A026-45DF-B08D-909FF9BACEC1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B0F6F-8B58-464C-B08F-F90F720014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323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A4A42-8E1E-4972-99D4-3893878D1DF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D222-94FD-43D7-A838-DFCFF6BDEA60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12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A37B5-AF9E-4ECC-9343-86C2A9F366E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3DB3-0A25-45F4-8754-64BABD1AC835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32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ADD80-E670-4261-B617-9D068CDD8F1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B76F-087C-4505-AB52-34B5987C690B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52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341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CB98B-959D-4069-92A7-2AD7868BA4F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E7A3-4CC4-4A66-B285-D41ADD65E07E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32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981200"/>
            <a:ext cx="89154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59021-78BD-4789-BA91-BA0F55A7969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E1A4-D21B-4E5F-BF07-07903E8874B2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87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457200"/>
            <a:ext cx="89154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78715-437C-45AA-AE64-84516B0FB14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646C-82E3-40FB-BE4C-E6FD9235FFF4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2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C5F4-4E58-48C2-827D-00E53373E65F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4E6DA-B34D-40C0-BAD6-DD2EBC806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26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60A7-6E38-4F3C-BFB2-D98951F1E470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B233C-1232-4805-B43F-7AA84091BB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28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C025-F6E8-4A6E-A44C-7D1225E1A17B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E1A29-AB35-4445-8C23-980B32E205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36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67B2C-7178-48C2-9433-B6C72BC67FB1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D34F9-D992-4D1B-9981-8A253E7079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3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4B3D-4B26-4E69-A629-38153F97F0D0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965DA-ACB9-440B-8B86-571C833A72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65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BB8F6-140F-47EA-9BB8-2D4B2A0B4100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53EEF-12C0-4061-9D47-83280DD18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05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5BE3017-468D-4B57-8E6B-152447FF971E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008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81059E-6E25-4C2D-B333-5DA0A672CA47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Picture 1025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15888"/>
            <a:ext cx="2228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026"/>
          <p:cNvSpPr>
            <a:spLocks noChangeShapeType="1"/>
          </p:cNvSpPr>
          <p:nvPr/>
        </p:nvSpPr>
        <p:spPr bwMode="auto">
          <a:xfrm>
            <a:off x="0" y="1125538"/>
            <a:ext cx="9906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5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E52F200-64F0-4FB5-9DC3-E5847D740EAF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455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О выполнении стратегических задач в области информационной политики в 1 полугодии 2007г. и задачи на 2 полугодие 2007г.</a:t>
            </a:r>
          </a:p>
        </p:txBody>
      </p:sp>
      <p:sp>
        <p:nvSpPr>
          <p:cNvPr id="455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568815-C9DA-44DF-A393-C5077117E3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984C970C-3593-41A5-A061-D793C68CA09D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08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90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/>
            </a:p>
          </p:txBody>
        </p:sp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08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90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72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4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3E6FB759-129D-43AF-9A52-DD050291279F}" type="datetime1">
              <a:rPr lang="ru-RU"/>
              <a:pPr>
                <a:defRPr/>
              </a:pPr>
              <a:t>01.03.2022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114AE9F-A02C-4CCF-B06B-FBA8D5154C1B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6147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38125" y="357188"/>
            <a:ext cx="9394825" cy="646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1" smtClean="0">
                <a:solidFill>
                  <a:schemeClr val="bg2"/>
                </a:solidFill>
              </a:rPr>
              <a:t>Современная энергетика</a:t>
            </a:r>
          </a:p>
        </p:txBody>
      </p:sp>
      <p:sp>
        <p:nvSpPr>
          <p:cNvPr id="6148" name="Номер слайда 2"/>
          <p:cNvSpPr txBox="1">
            <a:spLocks noGrp="1"/>
          </p:cNvSpPr>
          <p:nvPr/>
        </p:nvSpPr>
        <p:spPr bwMode="auto">
          <a:xfrm>
            <a:off x="7400925" y="6381750"/>
            <a:ext cx="2146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ru-RU" altLang="ru-RU" sz="1200"/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71563"/>
            <a:ext cx="76009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86313" y="5033963"/>
            <a:ext cx="4953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Кобелев Александр Викторович, к.т.н., доцент кафедры «Электроэнергетика» Института энергетики, приборостроения и радиоэлектроники ФГБОУ ВО «Тамбовский государственный технический университет»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ED53CB-54DD-4DC7-901E-A31978060F13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10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28688"/>
            <a:ext cx="53911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929063"/>
            <a:ext cx="43068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809750" y="333375"/>
            <a:ext cx="664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ФОТОЭЛЕКТРИЧЕСКАЯ СИСТЕМА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8BF30B-0211-4F15-8C71-E9A5DBA60044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11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928688"/>
            <a:ext cx="85756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523875" y="3952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ИНТЕГРИРОВАННАЯ ФОТОЭЛЕКТРИЧЕСКАЯ СИСТЕМА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2667000" y="5762625"/>
            <a:ext cx="578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плитки со встроенными панелями</a:t>
            </a:r>
            <a:endParaRPr lang="ru-RU" alt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D0E68C-22D9-4819-AE6C-A4CA249EAE72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12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57313"/>
            <a:ext cx="786765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309563" y="571500"/>
            <a:ext cx="9358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ИНТЕГРИРОВАННАЯ ФОТОЭЛЕКТРИЧЕСКАЯ СИСТЕМА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5022850" y="6180138"/>
            <a:ext cx="335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панельные плитки</a:t>
            </a:r>
            <a:r>
              <a:rPr lang="ru-RU" altLang="ru-RU" sz="28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77A2E1-CA48-48BF-B4A1-42E3291B12E9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13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57313"/>
            <a:ext cx="75723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6813" y="571500"/>
            <a:ext cx="80724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Плавающие</a:t>
            </a:r>
            <a:r>
              <a:rPr lang="ru-RU" sz="32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фотоэлектрические</a:t>
            </a:r>
            <a:r>
              <a:rPr lang="ru-RU" sz="32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системы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5F93D4-C401-4147-B65F-9A027B80260E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14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38275"/>
            <a:ext cx="882015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6813" y="571500"/>
            <a:ext cx="80724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Плавающие</a:t>
            </a:r>
            <a:r>
              <a:rPr lang="ru-RU" sz="32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фотоэлектрические</a:t>
            </a:r>
            <a:r>
              <a:rPr lang="ru-RU" sz="32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системы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6328DA-6FFD-4E17-9103-672A64937F3D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15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214438"/>
            <a:ext cx="8215312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3024188" y="428625"/>
            <a:ext cx="35575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6600"/>
                </a:solidFill>
              </a:rPr>
              <a:t>Агровольтаика</a:t>
            </a:r>
            <a:endParaRPr lang="ru-RU" altLang="ru-RU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7E3044-8E51-406F-83A6-8EE59257C6BA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16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857250"/>
            <a:ext cx="6510337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523875" y="5383213"/>
            <a:ext cx="8858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400"/>
              <a:t>Одна из моделей агровольтаики, обеспечивающая рассеянную тень растениям, не любящим прямого солнечного излучения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881313" y="214313"/>
            <a:ext cx="35575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6600"/>
                </a:solidFill>
              </a:rPr>
              <a:t>Агровольтаика</a:t>
            </a:r>
            <a:endParaRPr lang="ru-RU" altLang="ru-RU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909973C-BD3A-4BD8-8EFF-05A6FDCE065A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17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6875" y="714375"/>
            <a:ext cx="6500813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В жизни важен каждый шаг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85938"/>
            <a:ext cx="9453562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95875" y="4714875"/>
            <a:ext cx="4546600" cy="677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кинетические полы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7A62F5-2F37-4CAA-901E-E7E646F6D5E6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18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739775"/>
            <a:ext cx="842962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6B8FC2-F5EC-4796-8AFA-57422C251C89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19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14813"/>
            <a:ext cx="47863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7453313" y="5572125"/>
            <a:ext cx="183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6600"/>
                </a:solidFill>
              </a:rPr>
              <a:t>Энергоплитка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071563"/>
            <a:ext cx="9039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2952750" y="428625"/>
            <a:ext cx="47037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6600"/>
                </a:solidFill>
              </a:rPr>
              <a:t>Пьезоэлектричество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D6065A-24D6-409A-AA46-47A7ECED49B7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2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057275"/>
            <a:ext cx="72866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809625" y="357188"/>
            <a:ext cx="85010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2"/>
                </a:solidFill>
              </a:rPr>
              <a:t>Возобновляемые источники энергии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27A4CC1-2BC2-481D-B617-1B6ABDAF77EC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20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2524125" y="4214813"/>
            <a:ext cx="4821238" cy="1862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b="1" kern="1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Прямоугольник 9"/>
          <p:cNvSpPr>
            <a:spLocks noChangeArrowheads="1"/>
          </p:cNvSpPr>
          <p:nvPr/>
        </p:nvSpPr>
        <p:spPr bwMode="auto">
          <a:xfrm>
            <a:off x="738188" y="2928938"/>
            <a:ext cx="8786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5400" b="1">
                <a:solidFill>
                  <a:srgbClr val="FF0000"/>
                </a:solidFill>
                <a:cs typeface="Times New Roman" panose="02020603050405020304" pitchFamily="18" charset="0"/>
              </a:rPr>
              <a:t>Спасибо за внимание !!!</a:t>
            </a:r>
            <a:endParaRPr lang="ru-RU" altLang="ru-RU" sz="5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838C27-A3C1-44C1-B76C-291D3B4EB47E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3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506538"/>
            <a:ext cx="7888288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1063" y="428625"/>
            <a:ext cx="74295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</a:rPr>
              <a:t>Ветряная электростанция в виде надувной турбины 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E7D8EE-5EEF-46CE-AC5B-47B59517CAE2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4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52550"/>
            <a:ext cx="76152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2738438" y="500063"/>
            <a:ext cx="43576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6600"/>
                </a:solidFill>
              </a:rPr>
              <a:t>Солнечные окна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F4082F-907B-4045-8EFF-F6399ECB0BBD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5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214438"/>
            <a:ext cx="945038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2738438" y="571500"/>
            <a:ext cx="4419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6600"/>
                </a:solidFill>
              </a:rPr>
              <a:t>"зелёный" водород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376076-EE9C-4B74-B5C0-AED0A6FCB3B8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6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33425"/>
            <a:ext cx="72009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F23623-A1B3-4EEE-A201-00BF3C482D1E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7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704975"/>
            <a:ext cx="7105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952500" y="500063"/>
            <a:ext cx="75009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/>
              <a:t>Энергия приливов и отливов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F2A9D8-74AD-452F-82A0-1542E3C1F5B5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8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714750"/>
            <a:ext cx="56435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2688" y="571500"/>
            <a:ext cx="619125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Энергия из морских волн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438"/>
            <a:ext cx="49530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6261ED-F907-4249-8D9A-536D0C8BB2E0}" type="slidenum">
              <a:rPr lang="ru-RU" altLang="ru-RU" sz="1200">
                <a:latin typeface="Arial Black" panose="020B0A04020102020204" pitchFamily="34" charset="0"/>
              </a:rPr>
              <a:pPr eaLnBrk="1" hangingPunct="1"/>
              <a:t>9</a:t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390900"/>
            <a:ext cx="45005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214438"/>
            <a:ext cx="5670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3238500" y="428625"/>
            <a:ext cx="4989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C00000"/>
                </a:solidFill>
              </a:rPr>
              <a:t>ФОТОВОЛЬТАИКА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заголовков">
  <a:themeElements>
    <a:clrScheme name="Оформление заголовков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заголовков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заголовков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заголовков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заголовков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заголовков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заголовков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заголовков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заголовков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33304</TotalTime>
  <Words>139</Words>
  <Application>Microsoft Office PowerPoint</Application>
  <PresentationFormat>Лист A4 (210x297 мм)</PresentationFormat>
  <Paragraphs>48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Times New Roman</vt:lpstr>
      <vt:lpstr>Arial</vt:lpstr>
      <vt:lpstr>Wingdings</vt:lpstr>
      <vt:lpstr>Arial Black</vt:lpstr>
      <vt:lpstr>Оформление заголовков</vt:lpstr>
      <vt:lpstr>Специальное оформление</vt:lpstr>
      <vt:lpstr>Пиксел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 Windows</cp:lastModifiedBy>
  <cp:revision>3292</cp:revision>
  <dcterms:created xsi:type="dcterms:W3CDTF">2004-05-27T12:51:58Z</dcterms:created>
  <dcterms:modified xsi:type="dcterms:W3CDTF">2022-03-01T07:38:34Z</dcterms:modified>
</cp:coreProperties>
</file>