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33" r:id="rId3"/>
    <p:sldId id="294" r:id="rId4"/>
    <p:sldId id="313" r:id="rId5"/>
    <p:sldId id="347" r:id="rId6"/>
    <p:sldId id="348" r:id="rId7"/>
    <p:sldId id="314" r:id="rId8"/>
    <p:sldId id="322" r:id="rId9"/>
    <p:sldId id="346" r:id="rId10"/>
    <p:sldId id="315" r:id="rId11"/>
    <p:sldId id="316" r:id="rId12"/>
    <p:sldId id="317" r:id="rId13"/>
    <p:sldId id="324" r:id="rId14"/>
    <p:sldId id="344" r:id="rId15"/>
    <p:sldId id="325" r:id="rId16"/>
    <p:sldId id="326" r:id="rId17"/>
    <p:sldId id="327" r:id="rId18"/>
    <p:sldId id="328" r:id="rId19"/>
    <p:sldId id="283" r:id="rId20"/>
    <p:sldId id="329" r:id="rId21"/>
    <p:sldId id="330" r:id="rId22"/>
    <p:sldId id="336" r:id="rId23"/>
    <p:sldId id="337" r:id="rId24"/>
    <p:sldId id="339" r:id="rId25"/>
    <p:sldId id="345" r:id="rId26"/>
    <p:sldId id="335" r:id="rId27"/>
    <p:sldId id="334" r:id="rId28"/>
    <p:sldId id="342" r:id="rId29"/>
    <p:sldId id="340" r:id="rId30"/>
    <p:sldId id="343" r:id="rId31"/>
    <p:sldId id="332" r:id="rId32"/>
  </p:sldIdLst>
  <p:sldSz cx="18288000" cy="10287000"/>
  <p:notesSz cx="6797675" cy="9928225"/>
  <p:embeddedFontLst>
    <p:embeddedFont>
      <p:font typeface="Arial Black" panose="020B0A04020102020204" pitchFamily="34" charset="0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Arial Narrow" panose="020B0606020202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9"/>
    <a:srgbClr val="D0DBF4"/>
    <a:srgbClr val="9FB6E9"/>
    <a:srgbClr val="FFCC99"/>
    <a:srgbClr val="E36B29"/>
    <a:srgbClr val="D3EBED"/>
    <a:srgbClr val="AFDCDF"/>
    <a:srgbClr val="A0C6FF"/>
    <a:srgbClr val="B1C4ED"/>
    <a:srgbClr val="88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22" autoAdjust="0"/>
  </p:normalViewPr>
  <p:slideViewPr>
    <p:cSldViewPr>
      <p:cViewPr varScale="1">
        <p:scale>
          <a:sx n="48" d="100"/>
          <a:sy n="48" d="100"/>
        </p:scale>
        <p:origin x="36" y="36"/>
      </p:cViewPr>
      <p:guideLst>
        <p:guide orient="horz" pos="2184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5A76A-3B62-473B-9A54-289FAC90361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685C9D-44EF-42AD-BB66-4F2101C8899B}">
      <dgm:prSet phldrT="[Текст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</a:t>
          </a:r>
          <a:endParaRPr lang="ru-RU" dirty="0">
            <a:solidFill>
              <a:srgbClr val="FF0000"/>
            </a:solidFill>
          </a:endParaRPr>
        </a:p>
      </dgm:t>
    </dgm:pt>
    <dgm:pt modelId="{4619A533-F9A2-4893-9D92-5813906E5887}" type="parTrans" cxnId="{85053A11-7D31-4EF9-BD4B-775CF4E52C9D}">
      <dgm:prSet/>
      <dgm:spPr/>
      <dgm:t>
        <a:bodyPr/>
        <a:lstStyle/>
        <a:p>
          <a:endParaRPr lang="ru-RU"/>
        </a:p>
      </dgm:t>
    </dgm:pt>
    <dgm:pt modelId="{64D709AE-3A0E-41D4-8E2A-364FA1AF9353}" type="sibTrans" cxnId="{85053A11-7D31-4EF9-BD4B-775CF4E52C9D}">
      <dgm:prSet/>
      <dgm:spPr/>
      <dgm:t>
        <a:bodyPr/>
        <a:lstStyle/>
        <a:p>
          <a:endParaRPr lang="ru-RU"/>
        </a:p>
      </dgm:t>
    </dgm:pt>
    <dgm:pt modelId="{CEC78C34-4297-475B-97F1-81188AB00632}">
      <dgm:prSet phldrT="[Текст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II</a:t>
          </a:r>
          <a:endParaRPr lang="ru-RU" dirty="0">
            <a:solidFill>
              <a:srgbClr val="FF0000"/>
            </a:solidFill>
          </a:endParaRPr>
        </a:p>
      </dgm:t>
    </dgm:pt>
    <dgm:pt modelId="{BA6DCDC7-D16A-448B-B733-85ED2FC7195D}" type="parTrans" cxnId="{E04DE016-5668-4C76-9540-E050D385F4AE}">
      <dgm:prSet/>
      <dgm:spPr/>
      <dgm:t>
        <a:bodyPr/>
        <a:lstStyle/>
        <a:p>
          <a:endParaRPr lang="ru-RU"/>
        </a:p>
      </dgm:t>
    </dgm:pt>
    <dgm:pt modelId="{EA0FB6CF-C64F-4355-A23C-1488334CE295}" type="sibTrans" cxnId="{E04DE016-5668-4C76-9540-E050D385F4AE}">
      <dgm:prSet/>
      <dgm:spPr/>
      <dgm:t>
        <a:bodyPr/>
        <a:lstStyle/>
        <a:p>
          <a:endParaRPr lang="ru-RU"/>
        </a:p>
      </dgm:t>
    </dgm:pt>
    <dgm:pt modelId="{5DA99E99-B644-4CFE-A516-C74AEAF94364}">
      <dgm:prSet phldrT="[Текст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III</a:t>
          </a:r>
          <a:endParaRPr lang="ru-RU" dirty="0">
            <a:solidFill>
              <a:srgbClr val="FF0000"/>
            </a:solidFill>
          </a:endParaRPr>
        </a:p>
      </dgm:t>
    </dgm:pt>
    <dgm:pt modelId="{4E37E1F0-FCBE-44C3-9E6E-F5CEED3D13A9}" type="parTrans" cxnId="{7AB580ED-AFE5-4769-8A9C-0D2E9CBB028E}">
      <dgm:prSet/>
      <dgm:spPr/>
      <dgm:t>
        <a:bodyPr/>
        <a:lstStyle/>
        <a:p>
          <a:endParaRPr lang="ru-RU"/>
        </a:p>
      </dgm:t>
    </dgm:pt>
    <dgm:pt modelId="{03C62AFD-FC2F-4046-B03D-D9437FE259CC}" type="sibTrans" cxnId="{7AB580ED-AFE5-4769-8A9C-0D2E9CBB028E}">
      <dgm:prSet/>
      <dgm:spPr/>
      <dgm:t>
        <a:bodyPr/>
        <a:lstStyle/>
        <a:p>
          <a:endParaRPr lang="ru-RU"/>
        </a:p>
      </dgm:t>
    </dgm:pt>
    <dgm:pt modelId="{8F2DF958-04E1-4AA1-A32E-DD55944A1D3A}" type="pres">
      <dgm:prSet presAssocID="{87D5A76A-3B62-473B-9A54-289FAC90361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FE68052-0566-4868-83C6-A2D749A3B644}" type="pres">
      <dgm:prSet presAssocID="{91685C9D-44EF-42AD-BB66-4F2101C8899B}" presName="Accent1" presStyleCnt="0"/>
      <dgm:spPr/>
    </dgm:pt>
    <dgm:pt modelId="{DDF71368-3C9D-4C4F-A380-825F6649B8E6}" type="pres">
      <dgm:prSet presAssocID="{91685C9D-44EF-42AD-BB66-4F2101C8899B}" presName="Accent" presStyleLbl="node1" presStyleIdx="0" presStyleCnt="3"/>
      <dgm:spPr/>
    </dgm:pt>
    <dgm:pt modelId="{FA1A7F4E-024B-402C-8D16-7B357F6502CD}" type="pres">
      <dgm:prSet presAssocID="{91685C9D-44EF-42AD-BB66-4F2101C8899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C93DA-6CBB-4DA2-ABCF-972EEDBA4EF3}" type="pres">
      <dgm:prSet presAssocID="{CEC78C34-4297-475B-97F1-81188AB00632}" presName="Accent2" presStyleCnt="0"/>
      <dgm:spPr/>
    </dgm:pt>
    <dgm:pt modelId="{B4087DA8-5748-4299-9E41-132F4F06D917}" type="pres">
      <dgm:prSet presAssocID="{CEC78C34-4297-475B-97F1-81188AB00632}" presName="Accent" presStyleLbl="node1" presStyleIdx="1" presStyleCnt="3"/>
      <dgm:spPr/>
    </dgm:pt>
    <dgm:pt modelId="{D06B188E-F326-4005-9440-6CFF8A9E7495}" type="pres">
      <dgm:prSet presAssocID="{CEC78C34-4297-475B-97F1-81188AB0063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4A7423-223E-437A-8C6F-119F2E70D14B}" type="pres">
      <dgm:prSet presAssocID="{5DA99E99-B644-4CFE-A516-C74AEAF94364}" presName="Accent3" presStyleCnt="0"/>
      <dgm:spPr/>
    </dgm:pt>
    <dgm:pt modelId="{D74D9DE3-1E6C-4A9B-8799-E74C41D0BA8C}" type="pres">
      <dgm:prSet presAssocID="{5DA99E99-B644-4CFE-A516-C74AEAF94364}" presName="Accent" presStyleLbl="node1" presStyleIdx="2" presStyleCnt="3"/>
      <dgm:spPr/>
    </dgm:pt>
    <dgm:pt modelId="{6D92927B-0D86-4545-8622-A029D9269F57}" type="pres">
      <dgm:prSet presAssocID="{5DA99E99-B644-4CFE-A516-C74AEAF9436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671EB6-3F69-4D2C-97C3-91B0C5CEB794}" type="presOf" srcId="{91685C9D-44EF-42AD-BB66-4F2101C8899B}" destId="{FA1A7F4E-024B-402C-8D16-7B357F6502CD}" srcOrd="0" destOrd="0" presId="urn:microsoft.com/office/officeart/2009/layout/CircleArrowProcess"/>
    <dgm:cxn modelId="{65D11E01-CB42-4872-A8AC-882281761F3E}" type="presOf" srcId="{87D5A76A-3B62-473B-9A54-289FAC903615}" destId="{8F2DF958-04E1-4AA1-A32E-DD55944A1D3A}" srcOrd="0" destOrd="0" presId="urn:microsoft.com/office/officeart/2009/layout/CircleArrowProcess"/>
    <dgm:cxn modelId="{85053A11-7D31-4EF9-BD4B-775CF4E52C9D}" srcId="{87D5A76A-3B62-473B-9A54-289FAC903615}" destId="{91685C9D-44EF-42AD-BB66-4F2101C8899B}" srcOrd="0" destOrd="0" parTransId="{4619A533-F9A2-4893-9D92-5813906E5887}" sibTransId="{64D709AE-3A0E-41D4-8E2A-364FA1AF9353}"/>
    <dgm:cxn modelId="{E04DE016-5668-4C76-9540-E050D385F4AE}" srcId="{87D5A76A-3B62-473B-9A54-289FAC903615}" destId="{CEC78C34-4297-475B-97F1-81188AB00632}" srcOrd="1" destOrd="0" parTransId="{BA6DCDC7-D16A-448B-B733-85ED2FC7195D}" sibTransId="{EA0FB6CF-C64F-4355-A23C-1488334CE295}"/>
    <dgm:cxn modelId="{9A1BFD17-FDD8-483A-8879-AFED9A2C0A9A}" type="presOf" srcId="{CEC78C34-4297-475B-97F1-81188AB00632}" destId="{D06B188E-F326-4005-9440-6CFF8A9E7495}" srcOrd="0" destOrd="0" presId="urn:microsoft.com/office/officeart/2009/layout/CircleArrowProcess"/>
    <dgm:cxn modelId="{7AB580ED-AFE5-4769-8A9C-0D2E9CBB028E}" srcId="{87D5A76A-3B62-473B-9A54-289FAC903615}" destId="{5DA99E99-B644-4CFE-A516-C74AEAF94364}" srcOrd="2" destOrd="0" parTransId="{4E37E1F0-FCBE-44C3-9E6E-F5CEED3D13A9}" sibTransId="{03C62AFD-FC2F-4046-B03D-D9437FE259CC}"/>
    <dgm:cxn modelId="{F55839A5-142D-47EE-A045-48728694C406}" type="presOf" srcId="{5DA99E99-B644-4CFE-A516-C74AEAF94364}" destId="{6D92927B-0D86-4545-8622-A029D9269F57}" srcOrd="0" destOrd="0" presId="urn:microsoft.com/office/officeart/2009/layout/CircleArrowProcess"/>
    <dgm:cxn modelId="{7C641497-2BE6-4EE8-B98A-3EC4EC783CA8}" type="presParOf" srcId="{8F2DF958-04E1-4AA1-A32E-DD55944A1D3A}" destId="{4FE68052-0566-4868-83C6-A2D749A3B644}" srcOrd="0" destOrd="0" presId="urn:microsoft.com/office/officeart/2009/layout/CircleArrowProcess"/>
    <dgm:cxn modelId="{CF8AAA03-C240-4B1D-9FD6-9E1287483107}" type="presParOf" srcId="{4FE68052-0566-4868-83C6-A2D749A3B644}" destId="{DDF71368-3C9D-4C4F-A380-825F6649B8E6}" srcOrd="0" destOrd="0" presId="urn:microsoft.com/office/officeart/2009/layout/CircleArrowProcess"/>
    <dgm:cxn modelId="{1892E0E2-3A3B-46AE-A2FE-9BD5B23E0346}" type="presParOf" srcId="{8F2DF958-04E1-4AA1-A32E-DD55944A1D3A}" destId="{FA1A7F4E-024B-402C-8D16-7B357F6502CD}" srcOrd="1" destOrd="0" presId="urn:microsoft.com/office/officeart/2009/layout/CircleArrowProcess"/>
    <dgm:cxn modelId="{77771E22-F8FC-451B-88D6-136CE9656BF0}" type="presParOf" srcId="{8F2DF958-04E1-4AA1-A32E-DD55944A1D3A}" destId="{8C0C93DA-6CBB-4DA2-ABCF-972EEDBA4EF3}" srcOrd="2" destOrd="0" presId="urn:microsoft.com/office/officeart/2009/layout/CircleArrowProcess"/>
    <dgm:cxn modelId="{EAEFB3DF-E9DC-4F36-8096-D6D119EDCB74}" type="presParOf" srcId="{8C0C93DA-6CBB-4DA2-ABCF-972EEDBA4EF3}" destId="{B4087DA8-5748-4299-9E41-132F4F06D917}" srcOrd="0" destOrd="0" presId="urn:microsoft.com/office/officeart/2009/layout/CircleArrowProcess"/>
    <dgm:cxn modelId="{38660458-E51A-4B9F-AC6D-36D0E381E081}" type="presParOf" srcId="{8F2DF958-04E1-4AA1-A32E-DD55944A1D3A}" destId="{D06B188E-F326-4005-9440-6CFF8A9E7495}" srcOrd="3" destOrd="0" presId="urn:microsoft.com/office/officeart/2009/layout/CircleArrowProcess"/>
    <dgm:cxn modelId="{8512A9BD-85E3-48BA-A709-0E5AEE9DB275}" type="presParOf" srcId="{8F2DF958-04E1-4AA1-A32E-DD55944A1D3A}" destId="{0F4A7423-223E-437A-8C6F-119F2E70D14B}" srcOrd="4" destOrd="0" presId="urn:microsoft.com/office/officeart/2009/layout/CircleArrowProcess"/>
    <dgm:cxn modelId="{D17B6EE0-EA48-499A-8BA0-08ADB93DFF6A}" type="presParOf" srcId="{0F4A7423-223E-437A-8C6F-119F2E70D14B}" destId="{D74D9DE3-1E6C-4A9B-8799-E74C41D0BA8C}" srcOrd="0" destOrd="0" presId="urn:microsoft.com/office/officeart/2009/layout/CircleArrowProcess"/>
    <dgm:cxn modelId="{376BA981-3EC5-4767-88A7-67D1C851CBE6}" type="presParOf" srcId="{8F2DF958-04E1-4AA1-A32E-DD55944A1D3A}" destId="{6D92927B-0D86-4545-8622-A029D9269F5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F71368-3C9D-4C4F-A380-825F6649B8E6}">
      <dsp:nvSpPr>
        <dsp:cNvPr id="0" name=""/>
        <dsp:cNvSpPr/>
      </dsp:nvSpPr>
      <dsp:spPr>
        <a:xfrm>
          <a:off x="3425891" y="0"/>
          <a:ext cx="3912223" cy="391281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A7F4E-024B-402C-8D16-7B357F6502CD}">
      <dsp:nvSpPr>
        <dsp:cNvPr id="0" name=""/>
        <dsp:cNvSpPr/>
      </dsp:nvSpPr>
      <dsp:spPr>
        <a:xfrm>
          <a:off x="4290621" y="1412646"/>
          <a:ext cx="2173947" cy="108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FF0000"/>
              </a:solidFill>
            </a:rPr>
            <a:t>I</a:t>
          </a:r>
          <a:endParaRPr lang="ru-RU" sz="6500" kern="1200" dirty="0">
            <a:solidFill>
              <a:srgbClr val="FF0000"/>
            </a:solidFill>
          </a:endParaRPr>
        </a:p>
      </dsp:txBody>
      <dsp:txXfrm>
        <a:off x="4290621" y="1412646"/>
        <a:ext cx="2173947" cy="1086713"/>
      </dsp:txXfrm>
    </dsp:sp>
    <dsp:sp modelId="{B4087DA8-5748-4299-9E41-132F4F06D917}">
      <dsp:nvSpPr>
        <dsp:cNvPr id="0" name=""/>
        <dsp:cNvSpPr/>
      </dsp:nvSpPr>
      <dsp:spPr>
        <a:xfrm>
          <a:off x="2339284" y="2248204"/>
          <a:ext cx="3912223" cy="391281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B188E-F326-4005-9440-6CFF8A9E7495}">
      <dsp:nvSpPr>
        <dsp:cNvPr id="0" name=""/>
        <dsp:cNvSpPr/>
      </dsp:nvSpPr>
      <dsp:spPr>
        <a:xfrm>
          <a:off x="3208423" y="3673855"/>
          <a:ext cx="2173947" cy="108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FF0000"/>
              </a:solidFill>
            </a:rPr>
            <a:t>II</a:t>
          </a:r>
          <a:endParaRPr lang="ru-RU" sz="6500" kern="1200" dirty="0">
            <a:solidFill>
              <a:srgbClr val="FF0000"/>
            </a:solidFill>
          </a:endParaRPr>
        </a:p>
      </dsp:txBody>
      <dsp:txXfrm>
        <a:off x="3208423" y="3673855"/>
        <a:ext cx="2173947" cy="1086713"/>
      </dsp:txXfrm>
    </dsp:sp>
    <dsp:sp modelId="{D74D9DE3-1E6C-4A9B-8799-E74C41D0BA8C}">
      <dsp:nvSpPr>
        <dsp:cNvPr id="0" name=""/>
        <dsp:cNvSpPr/>
      </dsp:nvSpPr>
      <dsp:spPr>
        <a:xfrm>
          <a:off x="3704338" y="4765446"/>
          <a:ext cx="3361206" cy="336255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2927B-0D86-4545-8622-A029D9269F57}">
      <dsp:nvSpPr>
        <dsp:cNvPr id="0" name=""/>
        <dsp:cNvSpPr/>
      </dsp:nvSpPr>
      <dsp:spPr>
        <a:xfrm>
          <a:off x="4295764" y="5938316"/>
          <a:ext cx="2173947" cy="1086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solidFill>
                <a:srgbClr val="FF0000"/>
              </a:solidFill>
            </a:rPr>
            <a:t>III</a:t>
          </a:r>
          <a:endParaRPr lang="ru-RU" sz="6500" kern="1200" dirty="0">
            <a:solidFill>
              <a:srgbClr val="FF0000"/>
            </a:solidFill>
          </a:endParaRPr>
        </a:p>
      </dsp:txBody>
      <dsp:txXfrm>
        <a:off x="4295764" y="5938316"/>
        <a:ext cx="2173947" cy="1086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544E6-E28F-4FD7-BD14-4488B6D4D21B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F177D-FAF1-420C-83DE-3C24570C0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069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0F3EE-40E0-4D4D-8236-A27820FF871F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77B1D-32CD-47EF-9D76-B852FE501F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8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2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9533106"/>
            <a:ext cx="18281018" cy="753894"/>
          </a:xfrm>
          <a:prstGeom prst="rect">
            <a:avLst/>
          </a:prstGeom>
          <a:solidFill>
            <a:srgbClr val="05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52400" y="7582297"/>
            <a:ext cx="17145000" cy="0"/>
          </a:xfrm>
          <a:prstGeom prst="line">
            <a:avLst/>
          </a:prstGeom>
          <a:ln w="76200">
            <a:solidFill>
              <a:srgbClr val="058A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6982" y="0"/>
            <a:ext cx="18288000" cy="2053048"/>
          </a:xfrm>
          <a:prstGeom prst="rect">
            <a:avLst/>
          </a:prstGeom>
          <a:solidFill>
            <a:srgbClr val="058A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33229" y="9585797"/>
            <a:ext cx="5078742" cy="324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1600" b="1" spc="220" dirty="0">
                <a:solidFill>
                  <a:schemeClr val="bg1"/>
                </a:solidFill>
                <a:latin typeface="Arial Narrow" panose="020B0606020202030204" pitchFamily="34" charset="0"/>
              </a:rPr>
              <a:t>ТАМБОВ, </a:t>
            </a:r>
            <a:r>
              <a:rPr lang="ru-RU" sz="1600" b="1" spc="22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2022</a:t>
            </a:r>
            <a:endParaRPr lang="en-US" sz="1600" b="1" spc="22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878400" y="1900972"/>
            <a:ext cx="14020800" cy="46187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54"/>
              </a:lnSpc>
            </a:pPr>
            <a:endParaRPr lang="ru-RU" sz="4800" b="1" spc="180" dirty="0" smtClean="0">
              <a:solidFill>
                <a:srgbClr val="003869"/>
              </a:solidFill>
              <a:latin typeface="Arial Black" panose="020B0A04020102020204" pitchFamily="34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 организации </a:t>
            </a:r>
            <a:r>
              <a:rPr lang="ru-RU" sz="6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выявления, поддержки </a:t>
            </a:r>
            <a:endParaRPr lang="ru-RU" sz="48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6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развития  способностей и талантов детей и молодежи</a:t>
            </a:r>
            <a:endParaRPr lang="ru-RU" sz="48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192000" y="8280721"/>
            <a:ext cx="8351928" cy="357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52"/>
              </a:lnSpc>
            </a:pPr>
            <a:r>
              <a:rPr lang="ru-RU" sz="2400" i="1" spc="216" dirty="0" smtClean="0">
                <a:solidFill>
                  <a:srgbClr val="058A96"/>
                </a:solidFill>
                <a:latin typeface="Arial Narrow" panose="020B0606020202030204" pitchFamily="34" charset="0"/>
              </a:rPr>
              <a:t>методист</a:t>
            </a:r>
            <a:endParaRPr lang="en-US" sz="2400" i="1" spc="216" dirty="0">
              <a:solidFill>
                <a:srgbClr val="058A96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786418" y="7782810"/>
            <a:ext cx="8015862" cy="407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ru-RU" sz="2800" i="1" spc="290" dirty="0" smtClean="0">
                <a:solidFill>
                  <a:srgbClr val="058A96"/>
                </a:solidFill>
                <a:latin typeface="Arial Narrow" panose="020B0606020202030204" pitchFamily="34" charset="0"/>
              </a:rPr>
              <a:t>Цаплина Любовь Владимировна,</a:t>
            </a:r>
            <a:endParaRPr lang="en-US" sz="2800" i="1" spc="290" dirty="0">
              <a:solidFill>
                <a:srgbClr val="058A96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16600" y="192867"/>
            <a:ext cx="12344400" cy="730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1"/>
              </a:lnSpc>
            </a:pPr>
            <a:r>
              <a:rPr lang="en-US" sz="2000" b="1" spc="94" dirty="0">
                <a:solidFill>
                  <a:schemeClr val="bg1"/>
                </a:solidFill>
                <a:latin typeface="Arial Narrow" panose="020B0606020202030204" pitchFamily="34" charset="0"/>
              </a:rPr>
              <a:t>ТАМБОВСКОЕ ОБЛАСТНОЕ ГОСУДАРСТВЕННОЕ БЮДЖЕТНОЕ </a:t>
            </a:r>
            <a:r>
              <a:rPr lang="en-US" sz="2000" b="1" spc="94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ОБРАЗОВАТЕЛЬНОЕ</a:t>
            </a:r>
            <a:r>
              <a:rPr lang="ru-RU" sz="2000" b="1" spc="94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spc="94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УЧРЕЖДЕНИЕ </a:t>
            </a:r>
            <a:endParaRPr lang="ru-RU" sz="2000" b="1" spc="94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871"/>
              </a:lnSpc>
            </a:pPr>
            <a:r>
              <a:rPr lang="en-US" sz="2000" b="1" spc="94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ДОПОЛНИТЕЛЬНОГО </a:t>
            </a:r>
            <a:r>
              <a:rPr lang="en-US" sz="2000" b="1" spc="94" dirty="0">
                <a:solidFill>
                  <a:schemeClr val="bg1"/>
                </a:solidFill>
                <a:latin typeface="Arial Narrow" panose="020B0606020202030204" pitchFamily="34" charset="0"/>
              </a:rPr>
              <a:t>ОБРАЗОВАНИЯ </a:t>
            </a:r>
            <a:r>
              <a:rPr lang="en-US" sz="2000" b="1" spc="94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000" b="1" spc="94" dirty="0">
                <a:solidFill>
                  <a:schemeClr val="bg1"/>
                </a:solidFill>
                <a:latin typeface="Arial Narrow" panose="020B0606020202030204" pitchFamily="34" charset="0"/>
              </a:rPr>
              <a:t>«ЦЕНТР РАЗВИТИЯ ТВОРЧЕСТВА ДЕТЕЙ И ЮНОШЕСТВА</a:t>
            </a:r>
            <a:r>
              <a:rPr lang="en-US" sz="2000" b="1" spc="94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  <a:r>
              <a:rPr lang="ru-RU" sz="2000" b="1" spc="94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-</a:t>
            </a:r>
          </a:p>
          <a:p>
            <a:pPr algn="ctr">
              <a:lnSpc>
                <a:spcPts val="1871"/>
              </a:lnSpc>
            </a:pPr>
            <a:r>
              <a:rPr lang="ru-RU" sz="2000" b="1" spc="94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РЕГИОНАЛЬНЫЙ МОДЕЛЬНЫЙ ЦЕНТР ДОПОЛНИТЕЛЬНОГО ОБРАЗОВАНИЯ ДЕТЕЙ</a:t>
            </a:r>
            <a:endParaRPr lang="en-US" sz="2000" b="1" spc="94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62980" y="7213568"/>
            <a:ext cx="3312674" cy="63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34784" y="1329195"/>
            <a:ext cx="999043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71"/>
              </a:lnSpc>
            </a:pPr>
            <a:r>
              <a:rPr lang="ru-RU" sz="2000" b="1" spc="94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выявления, поддержки и развития талантов и способностей детей и молодежи «Космос»</a:t>
            </a:r>
            <a:endParaRPr lang="en-US" sz="2000" b="1" spc="94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348" y="34286"/>
            <a:ext cx="1812611" cy="177645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39" y="329868"/>
            <a:ext cx="1902072" cy="16813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626" y="2429153"/>
            <a:ext cx="2905025" cy="2471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6054"/>
            <a:ext cx="169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оценки работы системы сопровождения одарённых детей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4353896"/>
            <a:ext cx="10325726" cy="1475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Bef>
                <a:spcPts val="445"/>
              </a:spcBef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</a:t>
            </a:r>
            <a:r>
              <a:rPr lang="ru-RU" sz="2800" spc="-1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 по</a:t>
            </a:r>
            <a:r>
              <a:rPr lang="ru-RU" sz="2800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развитию системы выявления, поддержки и развития способностей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spc="-335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талантов</a:t>
            </a:r>
            <a:r>
              <a:rPr lang="ru-RU" sz="2800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sz="2800" spc="-2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</a:t>
            </a:r>
            <a:r>
              <a:rPr lang="ru-RU" sz="2800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spc="-2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Тамбовской</a:t>
            </a:r>
            <a:r>
              <a:rPr lang="ru-RU" sz="2800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области</a:t>
            </a:r>
            <a:r>
              <a:rPr lang="ru-RU" sz="2800" spc="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ru-RU" sz="2800" spc="-5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2021-2024</a:t>
            </a:r>
            <a:r>
              <a:rPr lang="ru-RU" sz="2800" spc="-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годы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1790700"/>
            <a:ext cx="1066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I.</a:t>
            </a:r>
            <a:r>
              <a:rPr lang="ru-RU" sz="3200" dirty="0" smtClean="0">
                <a:solidFill>
                  <a:srgbClr val="0070C0"/>
                </a:solidFill>
              </a:rPr>
              <a:t>Задачи развития системы выявления и поддержки одарённых детей, продиктованные опытом </a:t>
            </a:r>
          </a:p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Образовательного Фонда «Талант и успех»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05700" y="7186085"/>
            <a:ext cx="9258300" cy="1493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Bef>
                <a:spcPts val="445"/>
              </a:spcBef>
            </a:pP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III. </a:t>
            </a: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Мониторинг организации работы по выявлению </a:t>
            </a:r>
            <a:endParaRPr lang="en-US" sz="28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07000"/>
              </a:lnSpc>
              <a:spcBef>
                <a:spcPts val="445"/>
              </a:spcBef>
            </a:pP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поддержке одарённых детей </a:t>
            </a:r>
            <a:b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Тамбовской области 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8654373"/>
              </p:ext>
            </p:extLst>
          </p:nvPr>
        </p:nvGraphicFramePr>
        <p:xfrm>
          <a:off x="-1224391" y="1330083"/>
          <a:ext cx="96774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984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6054"/>
            <a:ext cx="1691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 мер на 2021-2024 годы 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741254"/>
            <a:ext cx="20116800" cy="68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9555">
              <a:lnSpc>
                <a:spcPts val="1325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ru-RU" sz="2800" b="1" spc="-2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Совершенствование</a:t>
            </a:r>
            <a:r>
              <a:rPr lang="ru-RU" sz="2800" b="1" spc="-25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нормативно-правового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регулирования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b="1" spc="-15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управления</a:t>
            </a:r>
            <a:r>
              <a:rPr lang="ru-RU" sz="2800" b="1" spc="-2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выявления</a:t>
            </a:r>
            <a:r>
              <a:rPr lang="ru-RU" sz="2800" b="1" spc="-1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b="1" spc="-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молодых</a:t>
            </a:r>
            <a:r>
              <a:rPr lang="ru-RU" sz="2800" b="1" spc="-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талантов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714998"/>
            <a:ext cx="1577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2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инфраструктуры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работе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одаренными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детьми</a:t>
            </a:r>
            <a:r>
              <a:rPr lang="ru-RU" sz="2800" b="1" spc="-2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молодежью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3578386"/>
            <a:ext cx="160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3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Информационно-методическое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работы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</a:t>
            </a:r>
            <a:r>
              <a:rPr lang="ru-RU" sz="2800" b="1" spc="-2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одаренными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детьми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483524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ru-RU" sz="2800" b="1" spc="-5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Развитие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кадрового</a:t>
            </a:r>
            <a:r>
              <a:rPr lang="ru-RU" sz="2800" b="1" spc="-2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потенциала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323" y="5418604"/>
            <a:ext cx="1493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Выявление,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</a:t>
            </a:r>
            <a:r>
              <a:rPr lang="ru-RU" sz="2800" b="1" spc="-2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поддержка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одаренных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регионе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6210300"/>
            <a:ext cx="16599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6.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Создание</a:t>
            </a:r>
            <a:r>
              <a:rPr lang="ru-RU" sz="2800" b="1" spc="-2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сопровождение</a:t>
            </a:r>
            <a:r>
              <a:rPr lang="ru-RU" sz="2800" b="1" spc="-2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</a:t>
            </a:r>
            <a:r>
              <a:rPr lang="ru-RU" sz="2800" b="1" spc="-2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Регионального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</a:t>
            </a:r>
            <a:r>
              <a:rPr lang="ru-RU" sz="2800" b="1" spc="-2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выявления,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spc="-15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2800" b="1" spc="-15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b="1" spc="-15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ru-RU" sz="28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поддержки</a:t>
            </a:r>
            <a:r>
              <a:rPr lang="ru-RU" sz="2800" b="1" spc="-285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b="1" spc="-1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</a:t>
            </a:r>
            <a:r>
              <a:rPr lang="ru-RU" sz="2800" b="1" spc="-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способностей</a:t>
            </a:r>
            <a:r>
              <a:rPr lang="ru-RU" sz="2800" b="1" spc="-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b="1" spc="-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талантов</a:t>
            </a:r>
            <a:r>
              <a:rPr lang="ru-RU" sz="2800" b="1" spc="-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детей</a:t>
            </a:r>
            <a:r>
              <a:rPr lang="ru-RU" sz="2800" b="1" spc="-1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b="1" spc="-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</a:t>
            </a:r>
            <a:r>
              <a:rPr lang="ru-RU" sz="2800" b="1" spc="-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Тамбовской</a:t>
            </a:r>
            <a:r>
              <a:rPr lang="ru-RU" sz="2800" b="1" spc="-5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области</a:t>
            </a: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1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352655"/>
            <a:ext cx="1745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ПРИМЕР. Показатель результативности работы с педагогами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12" y="1388331"/>
            <a:ext cx="17372383" cy="859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348042"/>
            <a:ext cx="1745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системы работы с одаренными детьми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9009" y="165172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ИНДИКАТОРЫ</a:t>
            </a:r>
            <a:endParaRPr lang="ru-RU" sz="4800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54" y="8772525"/>
            <a:ext cx="17748324" cy="15144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663848" y="2821844"/>
            <a:ext cx="15849600" cy="620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  <a:tab pos="90805" algn="l"/>
                <a:tab pos="571500" algn="l"/>
              </a:tabLst>
            </a:pP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Организационные </a:t>
            </a:r>
            <a:r>
              <a:rPr lang="ru-RU" sz="26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модели работы с одарёнными </a:t>
            </a: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детьми. </a:t>
            </a:r>
            <a:endParaRPr lang="ru-RU" sz="2600" kern="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  <a:tab pos="90805" algn="l"/>
                <a:tab pos="571500" algn="l"/>
              </a:tabLst>
            </a:pP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Программно-методическое </a:t>
            </a:r>
            <a:r>
              <a:rPr lang="ru-RU" sz="26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обеспечение работы по выявлению </a:t>
            </a:r>
            <a:br>
              <a:rPr lang="ru-RU" sz="26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6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поддержке одарённых </a:t>
            </a: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детей.</a:t>
            </a:r>
            <a:endParaRPr lang="ru-RU" sz="2600" kern="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  <a:tab pos="90805" algn="l"/>
                <a:tab pos="571500" algn="l"/>
              </a:tabLst>
            </a:pP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Кадровое </a:t>
            </a:r>
            <a:r>
              <a:rPr lang="ru-RU" sz="26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обеспечение работы по выявлению и поддержке одарённых </a:t>
            </a: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детей. </a:t>
            </a:r>
            <a:endParaRPr lang="ru-RU" sz="2600" kern="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  <a:tab pos="90805" algn="l"/>
                <a:tab pos="571500" algn="l"/>
              </a:tabLst>
            </a:pP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Выявление </a:t>
            </a:r>
            <a:r>
              <a:rPr lang="ru-RU" sz="26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 сопровождение одарённых </a:t>
            </a: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детей.</a:t>
            </a:r>
            <a:endParaRPr lang="ru-RU" sz="2600" kern="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  <a:tab pos="90805" algn="l"/>
                <a:tab pos="571500" algn="l"/>
              </a:tabLst>
            </a:pP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Показатели результативности по направлениям НАУКА, ИСКУССТВО, СПОРТ.</a:t>
            </a:r>
            <a:endParaRPr lang="ru-RU" sz="2600" kern="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Информационное </a:t>
            </a:r>
            <a:r>
              <a:rPr lang="ru-RU" sz="26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сопровождение образовательных программ и конкурсных инициатив Образовательного центра «Сириус</a:t>
            </a: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».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Информация </a:t>
            </a:r>
            <a:r>
              <a:rPr lang="ru-RU" sz="26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 участии в ключевых конкурсных </a:t>
            </a: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мероприятиях Регионального </a:t>
            </a:r>
            <a:r>
              <a:rPr lang="ru-RU" sz="26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центра выявления, поддержки и развития способностей и талантов у детей и молодёжи «Космос</a:t>
            </a:r>
            <a:r>
              <a:rPr lang="ru-RU" sz="26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».</a:t>
            </a:r>
            <a:endParaRPr lang="ru-RU" sz="2600" kern="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342900" indent="-342900" algn="ctr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ru-RU" sz="2400" b="1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 </a:t>
            </a:r>
            <a:endParaRPr lang="ru-RU" sz="2400" kern="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1400" kern="50" dirty="0">
                <a:latin typeface="Liberation Serif"/>
                <a:ea typeface="Tahoma" panose="020B0604030504040204" pitchFamily="34" charset="0"/>
                <a:cs typeface="Droid Sans Devanagari"/>
              </a:rPr>
              <a:t> </a:t>
            </a:r>
            <a:endParaRPr lang="ru-RU" sz="1200" kern="50" dirty="0">
              <a:effectLst/>
              <a:latin typeface="Liberation Serif"/>
              <a:ea typeface="Tahoma" panose="020B0604030504040204" pitchFamily="34" charset="0"/>
              <a:cs typeface="Droid Sans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0899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348042"/>
            <a:ext cx="1745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системы работы с одаренными детьми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83" y="1466889"/>
            <a:ext cx="6019800" cy="79961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1741" y="2786166"/>
            <a:ext cx="5524500" cy="66769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8564" y="1843087"/>
            <a:ext cx="5705475" cy="76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22831" y="1622891"/>
            <a:ext cx="5705475" cy="75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3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09600" y="1681542"/>
            <a:ext cx="16903848" cy="747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Ресурсные </a:t>
            </a:r>
            <a:r>
              <a:rPr lang="ru-RU" sz="2800" kern="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центры по работе с одарёнными детьми – </a:t>
            </a:r>
            <a:r>
              <a:rPr lang="ru-RU" sz="2800" kern="0" dirty="0">
                <a:solidFill>
                  <a:srgbClr val="FF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30</a:t>
            </a:r>
            <a:r>
              <a:rPr lang="ru-RU" sz="2800" kern="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 </a:t>
            </a:r>
            <a:r>
              <a:rPr lang="ru-RU" sz="3600" kern="0" dirty="0" smtClean="0">
                <a:solidFill>
                  <a:srgbClr val="FF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!</a:t>
            </a:r>
            <a:r>
              <a:rPr lang="ru-RU" sz="2800" kern="0" dirty="0" smtClean="0">
                <a:solidFill>
                  <a:srgbClr val="FF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(</a:t>
            </a:r>
            <a:r>
              <a:rPr lang="ru-RU" sz="2800" kern="0" dirty="0">
                <a:solidFill>
                  <a:srgbClr val="FF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действуют во всех территориях области</a:t>
            </a:r>
            <a:r>
              <a:rPr lang="ru-RU" sz="2800" kern="0" dirty="0" smtClean="0">
                <a:solidFill>
                  <a:srgbClr val="FF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)</a:t>
            </a: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2800" kern="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в </a:t>
            </a:r>
            <a:r>
              <a:rPr lang="ru-RU" sz="2800" kern="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17 муниципалитетах ресурсные центры действуют </a:t>
            </a: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на </a:t>
            </a:r>
            <a:r>
              <a:rPr lang="ru-RU" sz="2800" kern="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базе общеобразовательных организаций, </a:t>
            </a:r>
            <a:endParaRPr lang="ru-RU" sz="2800" kern="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2800" kern="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в </a:t>
            </a:r>
            <a:r>
              <a:rPr lang="ru-RU" sz="2800" kern="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10 муниципалитетах – на базе организаций дополнительного образования, </a:t>
            </a:r>
            <a:endParaRPr lang="ru-RU" sz="2800" kern="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2800" kern="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в </a:t>
            </a:r>
            <a:r>
              <a:rPr lang="ru-RU" sz="2800" kern="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2 муниципалитетах – на базе информационно-методических центров отделов образования, </a:t>
            </a:r>
            <a:endParaRPr lang="ru-RU" sz="2800" kern="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2800" kern="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в </a:t>
            </a:r>
            <a:r>
              <a:rPr lang="ru-RU" sz="2800" kern="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городе Тамбове центр функционирует по распределенной </a:t>
            </a: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модели (РЦОД «Космос»);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  </a:t>
            </a:r>
            <a:endParaRPr lang="ru-RU" sz="2800" kern="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организации дополнительного образования детей на базе школ –</a:t>
            </a:r>
            <a:r>
              <a:rPr lang="ru-RU" sz="2800" kern="0" dirty="0">
                <a:solidFill>
                  <a:srgbClr val="FF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 </a:t>
            </a:r>
            <a:r>
              <a:rPr lang="ru-RU" sz="2800" kern="0" dirty="0" smtClean="0"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46</a:t>
            </a:r>
            <a:r>
              <a:rPr lang="ru-RU" sz="2800" kern="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2800" kern="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r>
              <a:rPr lang="ru-RU" sz="28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азовые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школы, работающие в режиме полного дня – 44.</a:t>
            </a:r>
            <a:r>
              <a:rPr lang="ru-RU" sz="28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800" kern="50" dirty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Данная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форма действует в 20 муниципалитетах.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Наибольшее количество школ «полного дня» </a:t>
            </a:r>
            <a:b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Инжавинском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(8) и Мичуринском (5) районах, г. Тамбове (5).</a:t>
            </a:r>
            <a:r>
              <a:rPr lang="ru-RU" sz="28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348042"/>
            <a:ext cx="1745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системы работы с одаренными детьми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5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600" y="348042"/>
            <a:ext cx="1745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системы работы с одаренными детьми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8200" y="1672625"/>
            <a:ext cx="831367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b="1" kern="5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Экспериментальные площадки </a:t>
            </a:r>
            <a:r>
              <a:rPr lang="ru-RU" sz="3600" b="1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действуют в 12 муниципалитетах: </a:t>
            </a:r>
            <a:endParaRPr lang="ru-RU" sz="3600" b="1" kern="5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3600" b="1" kern="50" dirty="0" smtClean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городах: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3600" kern="50" dirty="0" smtClean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Тамбове </a:t>
            </a: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(4),</a:t>
            </a: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 </a:t>
            </a:r>
            <a:endParaRPr lang="ru-RU" sz="3600" kern="5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Мичуринске </a:t>
            </a: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(1), </a:t>
            </a:r>
            <a:endParaRPr lang="ru-RU" sz="3600" kern="5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Моршанске </a:t>
            </a: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(1), </a:t>
            </a:r>
            <a:endParaRPr lang="ru-RU" sz="3600" kern="5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Уварово </a:t>
            </a: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(2</a:t>
            </a:r>
            <a:r>
              <a:rPr lang="ru-RU" sz="3600" kern="5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3600" kern="5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6600" y="2197722"/>
            <a:ext cx="6019800" cy="644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районах: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3600" kern="50" dirty="0" smtClean="0">
              <a:solidFill>
                <a:srgbClr val="000000"/>
              </a:solidFill>
              <a:latin typeface="Arial" panose="020B0604020202020204" pitchFamily="34" charset="0"/>
              <a:ea typeface="@Arial Unicode MS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Мордовском </a:t>
            </a: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(2),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Первомайском (1),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Петровском (1),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 err="1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Пичаевском</a:t>
            </a: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 (1),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 err="1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Староюрьевском</a:t>
            </a: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 (1),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Тамбовском (1),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Токаревском (4),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kern="50" dirty="0" err="1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Уваровском</a:t>
            </a:r>
            <a:r>
              <a:rPr lang="ru-RU" sz="3600" kern="50" dirty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 (2</a:t>
            </a:r>
            <a:r>
              <a:rPr lang="ru-RU" sz="3600" kern="50" dirty="0" smtClean="0">
                <a:solidFill>
                  <a:srgbClr val="000000"/>
                </a:solidFill>
                <a:latin typeface="Arial" panose="020B0604020202020204" pitchFamily="34" charset="0"/>
                <a:ea typeface="@Arial Unicode MS"/>
                <a:cs typeface="Arial" panose="020B0604020202020204" pitchFamily="34" charset="0"/>
              </a:rPr>
              <a:t>).</a:t>
            </a:r>
            <a:endParaRPr lang="ru-RU" sz="3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601200" y="1866900"/>
            <a:ext cx="0" cy="807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3361" y="1562100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FF0000"/>
                </a:solidFill>
              </a:rPr>
              <a:t>!</a:t>
            </a:r>
            <a:endParaRPr lang="ru-R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17303"/>
            <a:ext cx="17875021" cy="13245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0" y="256054"/>
            <a:ext cx="11331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системы работы с одаренными детьми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1714500"/>
            <a:ext cx="15697200" cy="7525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tabLst>
                <a:tab pos="571500" algn="l"/>
                <a:tab pos="270510" algn="l"/>
                <a:tab pos="450215" algn="l"/>
                <a:tab pos="571500" algn="l"/>
              </a:tabLst>
            </a:pPr>
            <a:r>
              <a:rPr lang="ru-RU" sz="4400" kern="50" dirty="0">
                <a:latin typeface="Liberation Serif"/>
                <a:ea typeface="Tahoma" panose="020B0604030504040204" pitchFamily="34" charset="0"/>
                <a:cs typeface="Droid Sans Devanagari"/>
              </a:rPr>
              <a:t>Наибольшее количество программ </a:t>
            </a:r>
            <a:endParaRPr lang="ru-RU" sz="4400" kern="50" dirty="0" smtClean="0">
              <a:latin typeface="Liberation Serif"/>
              <a:ea typeface="Tahoma" panose="020B0604030504040204" pitchFamily="34" charset="0"/>
              <a:cs typeface="Droid Sans Devanagari"/>
            </a:endParaRPr>
          </a:p>
          <a:p>
            <a:pPr indent="450215" algn="ctr">
              <a:lnSpc>
                <a:spcPct val="115000"/>
              </a:lnSpc>
              <a:tabLst>
                <a:tab pos="571500" algn="l"/>
                <a:tab pos="270510" algn="l"/>
                <a:tab pos="450215" algn="l"/>
                <a:tab pos="571500" algn="l"/>
              </a:tabLst>
            </a:pPr>
            <a:r>
              <a:rPr lang="ru-RU" sz="4400" kern="50" dirty="0" smtClean="0">
                <a:latin typeface="Liberation Serif"/>
                <a:ea typeface="Tahoma" panose="020B0604030504040204" pitchFamily="34" charset="0"/>
                <a:cs typeface="Droid Sans Devanagari"/>
              </a:rPr>
              <a:t>(</a:t>
            </a:r>
            <a:r>
              <a:rPr lang="ru-RU" sz="4400" kern="50" dirty="0">
                <a:latin typeface="Liberation Serif"/>
                <a:ea typeface="Tahoma" panose="020B0604030504040204" pitchFamily="34" charset="0"/>
                <a:cs typeface="Droid Sans Devanagari"/>
              </a:rPr>
              <a:t>относительно общего количества программ</a:t>
            </a:r>
            <a:r>
              <a:rPr lang="ru-RU" sz="4400" kern="50" dirty="0" smtClean="0">
                <a:latin typeface="Liberation Serif"/>
                <a:ea typeface="Tahoma" panose="020B0604030504040204" pitchFamily="34" charset="0"/>
                <a:cs typeface="Droid Sans Devanagari"/>
              </a:rPr>
              <a:t>) реализуется</a:t>
            </a:r>
          </a:p>
          <a:p>
            <a:pPr indent="450215" algn="just">
              <a:lnSpc>
                <a:spcPct val="115000"/>
              </a:lnSpc>
              <a:tabLst>
                <a:tab pos="571500" algn="l"/>
                <a:tab pos="270510" algn="l"/>
                <a:tab pos="450215" algn="l"/>
                <a:tab pos="571500" algn="l"/>
              </a:tabLst>
            </a:pPr>
            <a:endParaRPr lang="ru-RU" sz="2400" kern="50" dirty="0">
              <a:latin typeface="Liberation Serif"/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r>
              <a:rPr lang="ru-RU" sz="2400" b="1" kern="50" dirty="0" smtClean="0">
                <a:latin typeface="Liberation Serif"/>
                <a:ea typeface="Tahoma" panose="020B0604030504040204" pitchFamily="34" charset="0"/>
                <a:cs typeface="Droid Sans Devanagari"/>
              </a:rPr>
              <a:t>естественно-научной </a:t>
            </a:r>
            <a:r>
              <a:rPr lang="ru-RU" sz="2400" b="1" kern="50" dirty="0">
                <a:latin typeface="Liberation Serif"/>
                <a:ea typeface="Tahoma" panose="020B0604030504040204" pitchFamily="34" charset="0"/>
                <a:cs typeface="Droid Sans Devanagari"/>
              </a:rPr>
              <a:t>направленности </a:t>
            </a:r>
            <a:r>
              <a:rPr lang="ru-RU" sz="2400" kern="50" dirty="0" smtClean="0">
                <a:latin typeface="Liberation Serif"/>
                <a:ea typeface="Tahoma" panose="020B0604030504040204" pitchFamily="34" charset="0"/>
                <a:cs typeface="Droid Sans Devanagari"/>
              </a:rPr>
              <a:t>в </a:t>
            </a:r>
            <a:r>
              <a:rPr lang="ru-RU" sz="2400" kern="50" dirty="0">
                <a:latin typeface="Liberation Serif"/>
                <a:ea typeface="Tahoma" panose="020B0604030504040204" pitchFamily="34" charset="0"/>
                <a:cs typeface="Droid Sans Devanagari"/>
              </a:rPr>
              <a:t>г. Тамбове и Сосновском районе</a:t>
            </a:r>
            <a:r>
              <a:rPr lang="ru-RU" sz="2400" kern="50" dirty="0" smtClean="0">
                <a:latin typeface="Liberation Serif"/>
                <a:ea typeface="Tahoma" panose="020B0604030504040204" pitchFamily="34" charset="0"/>
                <a:cs typeface="Droid Sans Devanagari"/>
              </a:rPr>
              <a:t>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endParaRPr lang="ru-RU" sz="2400" kern="50" dirty="0">
              <a:latin typeface="Liberation Serif"/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r>
              <a:rPr lang="ru-RU" sz="2400" b="1" kern="50" dirty="0">
                <a:latin typeface="Liberation Serif"/>
                <a:ea typeface="Tahoma" panose="020B0604030504040204" pitchFamily="34" charset="0"/>
                <a:cs typeface="Droid Sans Devanagari"/>
              </a:rPr>
              <a:t>художественной направленности </a:t>
            </a:r>
            <a:r>
              <a:rPr lang="ru-RU" sz="2400" kern="50" dirty="0">
                <a:latin typeface="Liberation Serif"/>
                <a:ea typeface="Tahoma" panose="020B0604030504040204" pitchFamily="34" charset="0"/>
                <a:cs typeface="Droid Sans Devanagari"/>
              </a:rPr>
              <a:t>– г. Мичуринске и г. Тамбове</a:t>
            </a:r>
            <a:r>
              <a:rPr lang="ru-RU" sz="2400" kern="50" dirty="0" smtClean="0">
                <a:latin typeface="Liberation Serif"/>
                <a:ea typeface="Tahoma" panose="020B0604030504040204" pitchFamily="34" charset="0"/>
                <a:cs typeface="Droid Sans Devanagari"/>
              </a:rPr>
              <a:t>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endParaRPr lang="ru-RU" sz="2400" kern="50" dirty="0">
              <a:latin typeface="Liberation Serif"/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r>
              <a:rPr lang="ru-RU" sz="2400" b="1" kern="50" dirty="0">
                <a:latin typeface="Liberation Serif"/>
                <a:ea typeface="Tahoma" panose="020B0604030504040204" pitchFamily="34" charset="0"/>
                <a:cs typeface="Droid Sans Devanagari"/>
              </a:rPr>
              <a:t>физкультурно-спортивной направленности </a:t>
            </a:r>
            <a:r>
              <a:rPr lang="ru-RU" sz="2400" kern="50" dirty="0">
                <a:latin typeface="Liberation Serif"/>
                <a:ea typeface="Tahoma" panose="020B0604030504040204" pitchFamily="34" charset="0"/>
                <a:cs typeface="Droid Sans Devanagari"/>
              </a:rPr>
              <a:t>– г. Тамбове и г. Мичуринске</a:t>
            </a:r>
            <a:r>
              <a:rPr lang="ru-RU" sz="2400" kern="50" dirty="0" smtClean="0">
                <a:latin typeface="Liberation Serif"/>
                <a:ea typeface="Tahoma" panose="020B0604030504040204" pitchFamily="34" charset="0"/>
                <a:cs typeface="Droid Sans Devanagari"/>
              </a:rPr>
              <a:t>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endParaRPr lang="ru-RU" sz="2400" kern="50" dirty="0">
              <a:latin typeface="Liberation Serif"/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r>
              <a:rPr lang="ru-RU" sz="2400" b="1" kern="50" dirty="0">
                <a:latin typeface="Liberation Serif"/>
                <a:ea typeface="Tahoma" panose="020B0604030504040204" pitchFamily="34" charset="0"/>
                <a:cs typeface="Droid Sans Devanagari"/>
              </a:rPr>
              <a:t>технической направленности </a:t>
            </a:r>
            <a:r>
              <a:rPr lang="ru-RU" sz="2400" kern="50" dirty="0">
                <a:latin typeface="Liberation Serif"/>
                <a:ea typeface="Tahoma" panose="020B0604030504040204" pitchFamily="34" charset="0"/>
                <a:cs typeface="Droid Sans Devanagari"/>
              </a:rPr>
              <a:t>– г. Тамбове и г. Кирсанове</a:t>
            </a:r>
            <a:r>
              <a:rPr lang="ru-RU" sz="2400" kern="50" dirty="0" smtClean="0">
                <a:latin typeface="Liberation Serif"/>
                <a:ea typeface="Tahoma" panose="020B0604030504040204" pitchFamily="34" charset="0"/>
                <a:cs typeface="Droid Sans Devanagari"/>
              </a:rPr>
              <a:t>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endParaRPr lang="ru-RU" sz="2400" kern="50" dirty="0">
              <a:latin typeface="Liberation Serif"/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r>
              <a:rPr lang="ru-RU" sz="2400" b="1" kern="50" dirty="0">
                <a:latin typeface="Liberation Serif"/>
                <a:ea typeface="Tahoma" panose="020B0604030504040204" pitchFamily="34" charset="0"/>
                <a:cs typeface="Droid Sans Devanagari"/>
              </a:rPr>
              <a:t>социально-гуманитарной направленности </a:t>
            </a:r>
            <a:r>
              <a:rPr lang="ru-RU" sz="2400" kern="50" dirty="0">
                <a:latin typeface="Liberation Serif"/>
                <a:ea typeface="Tahoma" panose="020B0604030504040204" pitchFamily="34" charset="0"/>
                <a:cs typeface="Droid Sans Devanagari"/>
              </a:rPr>
              <a:t>– г. Тамбове и г. Кирсанове</a:t>
            </a:r>
            <a:r>
              <a:rPr lang="ru-RU" sz="2400" kern="50" dirty="0" smtClean="0">
                <a:latin typeface="Liberation Serif"/>
                <a:ea typeface="Tahoma" panose="020B0604030504040204" pitchFamily="34" charset="0"/>
                <a:cs typeface="Droid Sans Devanagari"/>
              </a:rPr>
              <a:t>;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endParaRPr lang="ru-RU" sz="2400" kern="50" dirty="0">
              <a:latin typeface="Liberation Serif"/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r>
              <a:rPr lang="ru-RU" sz="2400" b="1" kern="50" dirty="0">
                <a:latin typeface="Liberation Serif"/>
                <a:ea typeface="Tahoma" panose="020B0604030504040204" pitchFamily="34" charset="0"/>
                <a:cs typeface="Droid Sans Devanagari"/>
              </a:rPr>
              <a:t>туристско-краеведческой направленности </a:t>
            </a:r>
            <a:r>
              <a:rPr lang="ru-RU" sz="2400" kern="50" dirty="0">
                <a:latin typeface="Liberation Serif"/>
                <a:ea typeface="Tahoma" panose="020B0604030504040204" pitchFamily="34" charset="0"/>
                <a:cs typeface="Droid Sans Devanagari"/>
              </a:rPr>
              <a:t>– Сосновском и Тамбовском районах</a:t>
            </a:r>
            <a:r>
              <a:rPr lang="ru-RU" sz="2400" kern="50" dirty="0" smtClean="0">
                <a:latin typeface="Liberation Serif"/>
                <a:ea typeface="Tahoma" panose="020B0604030504040204" pitchFamily="34" charset="0"/>
                <a:cs typeface="Droid Sans Devanagari"/>
              </a:rPr>
              <a:t>.</a:t>
            </a:r>
            <a:r>
              <a:rPr lang="ru-RU" sz="2400" kern="50" dirty="0">
                <a:latin typeface="Liberation Serif"/>
                <a:ea typeface="Tahoma" panose="020B0604030504040204" pitchFamily="34" charset="0"/>
                <a:cs typeface="Droid Sans Devanagari"/>
              </a:rPr>
              <a:t> </a:t>
            </a:r>
            <a:endParaRPr lang="ru-RU" sz="2400" kern="50" dirty="0">
              <a:effectLst/>
              <a:latin typeface="Liberation Serif"/>
              <a:ea typeface="Tahoma" panose="020B0604030504040204" pitchFamily="34" charset="0"/>
              <a:cs typeface="Droid Sans Devanagari"/>
            </a:endParaRPr>
          </a:p>
        </p:txBody>
      </p:sp>
    </p:spTree>
    <p:extLst>
      <p:ext uri="{BB962C8B-B14F-4D97-AF65-F5344CB8AC3E}">
        <p14:creationId xmlns:p14="http://schemas.microsoft.com/office/powerpoint/2010/main" val="25327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43400" y="348042"/>
            <a:ext cx="1199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системы работы с одаренными детьми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46101" y="1494458"/>
            <a:ext cx="11963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kern="5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Общеразвивающие </a:t>
            </a:r>
            <a:r>
              <a:rPr lang="ru-RU" sz="2800" b="1" kern="5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программы базового уровня, </a:t>
            </a:r>
            <a:endParaRPr lang="ru-RU" sz="2800" b="1" kern="50" dirty="0" smtClean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kern="50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содержащие </a:t>
            </a:r>
            <a:r>
              <a:rPr lang="ru-RU" sz="2800" b="1" u="sng" kern="5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индивидуальные образовательные маршруты </a:t>
            </a:r>
            <a:endParaRPr lang="ru-RU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3243976"/>
            <a:ext cx="570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2019/2020</a:t>
            </a:r>
          </a:p>
          <a:p>
            <a:endParaRPr lang="ru-RU" sz="5400" kern="50" dirty="0" smtClean="0">
              <a:solidFill>
                <a:srgbClr val="000000"/>
              </a:solidFill>
              <a:latin typeface="Liberation Serif"/>
              <a:ea typeface="Tahoma" panose="020B0604030504040204" pitchFamily="34" charset="0"/>
              <a:cs typeface="Droid Sans Devanagari"/>
            </a:endParaRPr>
          </a:p>
          <a:p>
            <a:r>
              <a:rPr lang="ru-RU" sz="54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1880</a:t>
            </a:r>
            <a:endParaRPr lang="ru-RU" sz="5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6503" y="4076700"/>
            <a:ext cx="12706350" cy="56483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964488" y="3032490"/>
            <a:ext cx="365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2020/2021</a:t>
            </a:r>
          </a:p>
          <a:p>
            <a:endParaRPr lang="ru-RU" sz="5400" dirty="0"/>
          </a:p>
          <a:p>
            <a:r>
              <a:rPr lang="ru-RU" sz="5400" dirty="0">
                <a:solidFill>
                  <a:srgbClr val="FF0000"/>
                </a:solidFill>
              </a:rPr>
              <a:t>1633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5452431" y="4259639"/>
            <a:ext cx="925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29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7873436" cy="1716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9600" y="4625804"/>
            <a:ext cx="7848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Индивидуальный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образовательный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маршрут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системе дополнительного образования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 </a:t>
            </a:r>
            <a:endParaRPr lang="ru-RU" sz="2000" dirty="0" smtClea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50215" algn="just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это комплекс образовательных услуг,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который обеспечивает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стимулирование образовательной деятельности одарённого ребёнка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/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indent="449263" algn="just"/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Выбор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того или иного индивидуального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маршрута в системе дополнительного образования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определяется комплексом факторов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:</a:t>
            </a:r>
          </a:p>
          <a:p>
            <a:pPr indent="449263" algn="just"/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особенностями, интересами и 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мотивацией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самого ребёнка и его родителей в достижении необходимого образовательного результата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возможностями удовлетворить образовательные потребности одарённой личности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ресурсными возможностями.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224" y="735719"/>
            <a:ext cx="7467600" cy="6019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6600" y="419876"/>
            <a:ext cx="1531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образовательный маршрут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87000" y="2133670"/>
            <a:ext cx="722644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r>
              <a:rPr lang="ru-RU" sz="28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Количество обучающихся по программам базового уровня с индивидуальным образовательным маршрутом – </a:t>
            </a:r>
            <a:endParaRPr lang="ru-RU" sz="2800" kern="50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endParaRPr lang="ru-RU" sz="2800" kern="5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  <a:tab pos="270510" algn="l"/>
                <a:tab pos="450215" algn="l"/>
                <a:tab pos="571500" algn="l"/>
              </a:tabLst>
            </a:pPr>
            <a:r>
              <a:rPr lang="ru-RU" sz="2800" kern="5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17399 </a:t>
            </a:r>
            <a:r>
              <a:rPr lang="ru-RU" sz="28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человек, что составляет </a:t>
            </a:r>
            <a:r>
              <a:rPr lang="ru-RU" sz="2800" b="1" kern="50" dirty="0" smtClean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13,3</a:t>
            </a:r>
            <a:r>
              <a:rPr lang="ru-RU" sz="2800" b="1" kern="5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%</a:t>
            </a:r>
            <a:r>
              <a:rPr lang="ru-RU" sz="2800" kern="5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от общего количества обучающихся общеобразовательных организаций Тамбовской области.</a:t>
            </a:r>
            <a:endParaRPr lang="ru-RU" sz="2800" kern="5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naidy.com/upload/iblock/57a/vosklitsatelnyy-znak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977" y="6685684"/>
            <a:ext cx="5236494" cy="33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39000" y="393816"/>
            <a:ext cx="1745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работы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6267" y="1523499"/>
            <a:ext cx="16993598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4400" b="1" dirty="0" smtClean="0"/>
              <a:t>Компоненты системы сопровождения одаренных детей.</a:t>
            </a:r>
          </a:p>
          <a:p>
            <a:pPr algn="just"/>
            <a:endParaRPr lang="ru-RU" sz="4400" b="1" dirty="0" smtClean="0"/>
          </a:p>
          <a:p>
            <a:pPr algn="just"/>
            <a:r>
              <a:rPr lang="ru-RU" sz="3600" dirty="0" smtClean="0"/>
              <a:t>      1.1.     Опыт Образовательного Фонда «Талант и успех». </a:t>
            </a:r>
          </a:p>
          <a:p>
            <a:pPr algn="just"/>
            <a:r>
              <a:rPr lang="ru-RU" sz="3600" dirty="0" smtClean="0"/>
              <a:t>      1.2. Региональный центр выявления, поддержки и развития талантов </a:t>
            </a:r>
            <a:br>
              <a:rPr lang="ru-RU" sz="3600" dirty="0" smtClean="0"/>
            </a:br>
            <a:r>
              <a:rPr lang="ru-RU" sz="3600" dirty="0" smtClean="0"/>
              <a:t>и    способностей детей и молодежи «КОСМОС».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4400" b="1" smtClean="0"/>
              <a:t>2.Оценка </a:t>
            </a:r>
            <a:r>
              <a:rPr lang="ru-RU" sz="4400" b="1" dirty="0" smtClean="0"/>
              <a:t>муниципальной системы выявления, поддержки </a:t>
            </a:r>
            <a:br>
              <a:rPr lang="ru-RU" sz="4400" b="1" dirty="0" smtClean="0"/>
            </a:br>
            <a:r>
              <a:rPr lang="ru-RU" sz="4400" b="1" dirty="0" smtClean="0"/>
              <a:t>и развития способностей и талантов детей и молодежи.</a:t>
            </a:r>
          </a:p>
          <a:p>
            <a:pPr algn="just"/>
            <a:endParaRPr lang="ru-RU" sz="4400" b="1" dirty="0" smtClean="0"/>
          </a:p>
          <a:p>
            <a:pPr algn="just"/>
            <a:r>
              <a:rPr lang="ru-RU" sz="3600" dirty="0" smtClean="0"/>
              <a:t>      2.1.   Мониторинг (показатели).</a:t>
            </a:r>
          </a:p>
          <a:p>
            <a:pPr algn="just"/>
            <a:r>
              <a:rPr lang="ru-RU" sz="3600" dirty="0" smtClean="0"/>
              <a:t>      2.2.   Мониторинг (проблемные участки).</a:t>
            </a:r>
          </a:p>
          <a:p>
            <a:pPr algn="just"/>
            <a:endParaRPr lang="ru-RU" sz="3600" dirty="0" smtClean="0"/>
          </a:p>
          <a:p>
            <a:pPr algn="just"/>
            <a:r>
              <a:rPr lang="ru-RU" sz="4400" b="1" dirty="0" smtClean="0"/>
              <a:t>3.</a:t>
            </a:r>
            <a:r>
              <a:rPr lang="ru-RU" sz="4400" dirty="0" smtClean="0"/>
              <a:t> </a:t>
            </a:r>
            <a:r>
              <a:rPr lang="ru-RU" sz="4400" b="1" dirty="0" smtClean="0"/>
              <a:t>Основные пути проработки проблемных участков.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1323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43400" y="348042"/>
            <a:ext cx="1199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сетевыми партнерами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7600" y="1653980"/>
            <a:ext cx="9144000" cy="71711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3600" b="1" kern="50" dirty="0" smtClean="0">
                <a:solidFill>
                  <a:srgbClr val="000000"/>
                </a:solidFill>
                <a:latin typeface="+mj-lt"/>
                <a:ea typeface="Tahoma" panose="020B0604030504040204" pitchFamily="34" charset="0"/>
                <a:cs typeface="Droid Sans Devanagari"/>
              </a:rPr>
              <a:t>219 сетевых партнеров: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организации </a:t>
            </a:r>
            <a:r>
              <a:rPr lang="ru-RU" sz="2800" kern="50" dirty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дополнительного образования детей, </a:t>
            </a:r>
            <a:endParaRPr lang="ru-RU" sz="2800" kern="50" dirty="0" smtClean="0">
              <a:solidFill>
                <a:srgbClr val="000000"/>
              </a:solidFill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вузы,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b="1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                            инновационные площадки: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«</a:t>
            </a:r>
            <a:r>
              <a:rPr lang="ru-RU" sz="2800" kern="50" dirty="0" err="1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Кванториум</a:t>
            </a:r>
            <a:r>
              <a:rPr lang="ru-RU" sz="2800" kern="50" dirty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», </a:t>
            </a:r>
            <a:endParaRPr lang="ru-RU" sz="2800" kern="50" dirty="0" smtClean="0">
              <a:solidFill>
                <a:srgbClr val="000000"/>
              </a:solidFill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«</a:t>
            </a:r>
            <a:r>
              <a:rPr lang="ru-RU" sz="2800" kern="50" dirty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Центр развития современных компетенций детей», </a:t>
            </a:r>
            <a:endParaRPr lang="ru-RU" sz="2800" kern="50" dirty="0" smtClean="0">
              <a:solidFill>
                <a:srgbClr val="000000"/>
              </a:solidFill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научно-учебные </a:t>
            </a:r>
            <a:r>
              <a:rPr lang="ru-RU" sz="2800" kern="50" dirty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лаборатории, «</a:t>
            </a:r>
            <a:r>
              <a:rPr lang="ru-RU" sz="2800" kern="50" dirty="0" err="1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Агрокуб</a:t>
            </a: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»,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частные предприятия реального сектора экономики.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2800" kern="50" dirty="0">
              <a:solidFill>
                <a:srgbClr val="000000"/>
              </a:solidFill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В </a:t>
            </a:r>
            <a:r>
              <a:rPr lang="ru-RU" sz="2800" kern="50" dirty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ряде муниципальных образований </a:t>
            </a: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сотрудничество </a:t>
            </a:r>
            <a:b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</a:b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                                             </a:t>
            </a:r>
            <a:r>
              <a:rPr lang="ru-RU" sz="2800" b="1" u="sng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не организовано: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2800" kern="50" dirty="0" err="1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Жердевский</a:t>
            </a:r>
            <a:r>
              <a:rPr lang="ru-RU" sz="2800" kern="50" dirty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, </a:t>
            </a:r>
            <a:r>
              <a:rPr lang="ru-RU" sz="2800" kern="50" dirty="0" err="1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Инжавинский</a:t>
            </a:r>
            <a:r>
              <a:rPr lang="ru-RU" sz="2800" kern="50" dirty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, Мордовский, </a:t>
            </a:r>
            <a:r>
              <a:rPr lang="ru-RU" sz="2800" kern="50" dirty="0" err="1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Пичаевский</a:t>
            </a:r>
            <a:r>
              <a:rPr lang="ru-RU" sz="2800" kern="50" dirty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, Токаревский, </a:t>
            </a:r>
            <a:r>
              <a:rPr lang="ru-RU" sz="2800" kern="50" dirty="0" err="1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Умётский</a:t>
            </a:r>
            <a:r>
              <a:rPr lang="ru-RU" sz="2800" kern="50" dirty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 районы </a:t>
            </a: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/>
            </a:r>
            <a:b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</a:b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и </a:t>
            </a:r>
            <a:r>
              <a:rPr lang="ru-RU" sz="2800" kern="50" dirty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город </a:t>
            </a:r>
            <a:r>
              <a:rPr lang="ru-RU" sz="2800" kern="50" dirty="0" smtClean="0">
                <a:solidFill>
                  <a:srgbClr val="000000"/>
                </a:solidFill>
                <a:ea typeface="Tahoma" panose="020B0604030504040204" pitchFamily="34" charset="0"/>
                <a:cs typeface="Droid Sans Devanagari"/>
              </a:rPr>
              <a:t>Рассказово.</a:t>
            </a:r>
            <a:endParaRPr lang="ru-RU" sz="2800" kern="50" dirty="0">
              <a:effectLst/>
              <a:ea typeface="Tahoma" panose="020B0604030504040204" pitchFamily="34" charset="0"/>
              <a:cs typeface="Droid Sans Devanagari"/>
            </a:endParaRPr>
          </a:p>
        </p:txBody>
      </p:sp>
      <p:pic>
        <p:nvPicPr>
          <p:cNvPr id="11" name="Picture 2" descr="https://www.naidy.com/upload/iblock/57a/vosklitsatelnyy-znak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929" y="6743700"/>
            <a:ext cx="2569494" cy="165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966" y="1520944"/>
            <a:ext cx="6932781" cy="367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0"/>
            <a:ext cx="17875021" cy="1324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109326" y="276472"/>
            <a:ext cx="1199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одарённых детей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250686"/>
            <a:ext cx="166116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4000" kern="50" dirty="0" smtClean="0"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4000" kern="50" dirty="0" smtClean="0">
                <a:ea typeface="Tahoma" panose="020B0604030504040204" pitchFamily="34" charset="0"/>
                <a:cs typeface="Droid Sans Devanagari"/>
              </a:rPr>
              <a:t>5570 </a:t>
            </a:r>
            <a:r>
              <a:rPr lang="ru-RU" sz="4000" kern="50" dirty="0">
                <a:ea typeface="Tahoma" panose="020B0604030504040204" pitchFamily="34" charset="0"/>
                <a:cs typeface="Droid Sans Devanagari"/>
              </a:rPr>
              <a:t>кружков, объединений, студий, секций (2019/2020 – </a:t>
            </a:r>
            <a:r>
              <a:rPr lang="ru-RU" sz="4000" kern="50" dirty="0">
                <a:solidFill>
                  <a:srgbClr val="FF0000"/>
                </a:solidFill>
                <a:ea typeface="Tahoma" panose="020B0604030504040204" pitchFamily="34" charset="0"/>
                <a:cs typeface="Droid Sans Devanagari"/>
              </a:rPr>
              <a:t>5 906</a:t>
            </a:r>
            <a:r>
              <a:rPr lang="ru-RU" sz="4000" kern="50" dirty="0" smtClean="0">
                <a:ea typeface="Tahoma" panose="020B0604030504040204" pitchFamily="34" charset="0"/>
                <a:cs typeface="Droid Sans Devanagari"/>
              </a:rPr>
              <a:t>)</a:t>
            </a:r>
            <a:endParaRPr lang="ru-RU" sz="4000" kern="50" dirty="0"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endParaRPr lang="ru-RU" sz="4000" kern="50" dirty="0" smtClean="0">
              <a:ea typeface="Tahoma" panose="020B0604030504040204" pitchFamily="34" charset="0"/>
              <a:cs typeface="Droid Sans Devanagari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4000" kern="50" dirty="0" smtClean="0">
                <a:ea typeface="Tahoma" panose="020B0604030504040204" pitchFamily="34" charset="0"/>
                <a:cs typeface="Droid Sans Devanagari"/>
              </a:rPr>
              <a:t>«</a:t>
            </a:r>
            <a:r>
              <a:rPr lang="ru-RU" sz="4000" kern="50" dirty="0">
                <a:ea typeface="Tahoma" panose="020B0604030504040204" pitchFamily="34" charset="0"/>
                <a:cs typeface="Droid Sans Devanagari"/>
              </a:rPr>
              <a:t>Наука» – 1471 (2019/2020 – </a:t>
            </a:r>
            <a:r>
              <a:rPr lang="ru-RU" sz="4000" kern="50" dirty="0">
                <a:solidFill>
                  <a:srgbClr val="FF0000"/>
                </a:solidFill>
                <a:ea typeface="Tahoma" panose="020B0604030504040204" pitchFamily="34" charset="0"/>
                <a:cs typeface="Droid Sans Devanagari"/>
              </a:rPr>
              <a:t>1777</a:t>
            </a:r>
            <a:r>
              <a:rPr lang="ru-RU" sz="4000" kern="50" dirty="0">
                <a:ea typeface="Tahoma" panose="020B0604030504040204" pitchFamily="34" charset="0"/>
                <a:cs typeface="Droid Sans Devanagari"/>
              </a:rPr>
              <a:t>),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4000" kern="50" dirty="0">
                <a:ea typeface="Tahoma" panose="020B0604030504040204" pitchFamily="34" charset="0"/>
                <a:cs typeface="Droid Sans Devanagari"/>
              </a:rPr>
              <a:t>«Искусство» – 2087 (2019/2020 – </a:t>
            </a:r>
            <a:r>
              <a:rPr lang="ru-RU" sz="4000" kern="50" dirty="0">
                <a:solidFill>
                  <a:srgbClr val="FF0000"/>
                </a:solidFill>
                <a:ea typeface="Tahoma" panose="020B0604030504040204" pitchFamily="34" charset="0"/>
                <a:cs typeface="Droid Sans Devanagari"/>
              </a:rPr>
              <a:t>2173</a:t>
            </a:r>
            <a:r>
              <a:rPr lang="ru-RU" sz="4000" kern="50" dirty="0">
                <a:ea typeface="Tahoma" panose="020B0604030504040204" pitchFamily="34" charset="0"/>
                <a:cs typeface="Droid Sans Devanagari"/>
              </a:rPr>
              <a:t>),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4000" kern="50" dirty="0">
                <a:ea typeface="Tahoma" panose="020B0604030504040204" pitchFamily="34" charset="0"/>
                <a:cs typeface="Droid Sans Devanagari"/>
              </a:rPr>
              <a:t>«Спорт» – 2012 (2019/2020 – </a:t>
            </a:r>
            <a:r>
              <a:rPr lang="ru-RU" sz="4000" kern="50" dirty="0">
                <a:solidFill>
                  <a:srgbClr val="FF0000"/>
                </a:solidFill>
                <a:ea typeface="Tahoma" panose="020B0604030504040204" pitchFamily="34" charset="0"/>
                <a:cs typeface="Droid Sans Devanagari"/>
              </a:rPr>
              <a:t>1956</a:t>
            </a:r>
            <a:r>
              <a:rPr lang="ru-RU" sz="4000" kern="50" dirty="0">
                <a:ea typeface="Tahoma" panose="020B0604030504040204" pitchFamily="34" charset="0"/>
                <a:cs typeface="Droid Sans Devanagari"/>
              </a:rPr>
              <a:t>).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571500" algn="l"/>
              </a:tabLst>
            </a:pPr>
            <a:r>
              <a:rPr lang="ru-RU" sz="4000" kern="50" dirty="0" smtClean="0">
                <a:ea typeface="Tahoma" panose="020B0604030504040204" pitchFamily="34" charset="0"/>
                <a:cs typeface="Droid Sans Devanagari"/>
              </a:rPr>
              <a:t>Общий </a:t>
            </a:r>
            <a:r>
              <a:rPr lang="ru-RU" sz="4000" kern="50" dirty="0">
                <a:ea typeface="Tahoma" panose="020B0604030504040204" pitchFamily="34" charset="0"/>
                <a:cs typeface="Droid Sans Devanagari"/>
              </a:rPr>
              <a:t>охват – 104122 человек (2019/2020 – </a:t>
            </a:r>
            <a:r>
              <a:rPr lang="ru-RU" sz="4000" kern="50" dirty="0">
                <a:solidFill>
                  <a:srgbClr val="FF0000"/>
                </a:solidFill>
                <a:ea typeface="Tahoma" panose="020B0604030504040204" pitchFamily="34" charset="0"/>
                <a:cs typeface="Droid Sans Devanagari"/>
              </a:rPr>
              <a:t>106 907</a:t>
            </a:r>
            <a:r>
              <a:rPr lang="ru-RU" sz="4000" kern="50" dirty="0">
                <a:ea typeface="Tahoma" panose="020B0604030504040204" pitchFamily="34" charset="0"/>
                <a:cs typeface="Droid Sans Devanagari"/>
              </a:rPr>
              <a:t>). </a:t>
            </a:r>
            <a:endParaRPr lang="ru-RU" sz="4000" kern="50" dirty="0">
              <a:effectLst/>
              <a:ea typeface="Tahoma" panose="020B0604030504040204" pitchFamily="34" charset="0"/>
              <a:cs typeface="Droid Sans Devanaga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327" y="6626106"/>
            <a:ext cx="11276028" cy="36600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96202" y="3257656"/>
            <a:ext cx="4305073" cy="34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4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pic>
        <p:nvPicPr>
          <p:cNvPr id="3074" name="Диаграмма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9972"/>
            <a:ext cx="12115800" cy="780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9871" y="276472"/>
            <a:ext cx="1199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одарённых детей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avatars.mds.yandex.net/i?id=b22a62c038c9ff10e614bbcc0b444812-5496540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3048000"/>
            <a:ext cx="441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1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9871" y="276472"/>
            <a:ext cx="1199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одарённых детей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avatars.mds.yandex.net/i?id=b22a62c038c9ff10e614bbcc0b444812-549654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3048000"/>
            <a:ext cx="441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Диаграмма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66900"/>
            <a:ext cx="12225858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22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89871" y="276472"/>
            <a:ext cx="1199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одарённых детей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avatars.mds.yandex.net/i?id=b22a62c038c9ff10e614bbcc0b444812-549654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00" y="3048000"/>
            <a:ext cx="4419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Диаграмма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3489"/>
            <a:ext cx="11734800" cy="771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169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15" y="13929"/>
            <a:ext cx="17875021" cy="1324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95800" y="337010"/>
            <a:ext cx="119908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СОПРОВОЖДЕНИЕ одарённых детей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avatars.mds.yandex.net/i?id=b22a62c038c9ff10e614bbcc0b444812-5496540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312" y="7810500"/>
            <a:ext cx="1639014" cy="209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09600" y="2400300"/>
            <a:ext cx="35814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90600" y="30480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Муниципальный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уровень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919611" y="2418945"/>
            <a:ext cx="35814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307095" y="3066245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Региональный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уровень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235246" y="2457450"/>
            <a:ext cx="35814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577504" y="3066246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Всероссийский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уровень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76512" y="2457450"/>
            <a:ext cx="3609145" cy="23105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09084" y="3143345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dirty="0" smtClean="0">
                <a:solidFill>
                  <a:prstClr val="white"/>
                </a:solidFill>
              </a:rPr>
              <a:t>Международный</a:t>
            </a:r>
            <a:endParaRPr lang="ru-RU" sz="2800" dirty="0">
              <a:solidFill>
                <a:prstClr val="white"/>
              </a:solidFill>
            </a:endParaRPr>
          </a:p>
          <a:p>
            <a:pPr lvl="0" algn="ctr"/>
            <a:r>
              <a:rPr lang="ru-RU" sz="2800" dirty="0">
                <a:solidFill>
                  <a:prstClr val="white"/>
                </a:solidFill>
              </a:rPr>
              <a:t>уровень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190999" y="3467100"/>
            <a:ext cx="728611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8501010" y="3467100"/>
            <a:ext cx="746485" cy="266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2836854" y="3428594"/>
            <a:ext cx="1039658" cy="305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371599" y="5018647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1000 чел.</a:t>
            </a:r>
            <a:endParaRPr lang="ru-RU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5697823" y="4967284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100 чел.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9931280" y="4957953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10 чел.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14694048" y="485977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 чел.</a:t>
            </a:r>
            <a:endParaRPr lang="ru-RU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6362700"/>
            <a:ext cx="982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+mj-lt"/>
              </a:rPr>
              <a:t>Возможность активации: </a:t>
            </a:r>
            <a:r>
              <a:rPr lang="ru-RU" sz="3200" dirty="0" smtClean="0">
                <a:latin typeface="+mj-lt"/>
              </a:rPr>
              <a:t>индивидуальная траектория, индивидуальный образовательный маршрут</a:t>
            </a:r>
            <a:endParaRPr lang="ru-RU" sz="3200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922" y="7788613"/>
            <a:ext cx="13390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+mj-lt"/>
              </a:rPr>
              <a:t>Кто должен искать информацию </a:t>
            </a:r>
          </a:p>
          <a:p>
            <a:pPr algn="ctr"/>
            <a:r>
              <a:rPr lang="ru-RU" sz="5400" b="1" dirty="0" smtClean="0">
                <a:latin typeface="+mj-lt"/>
              </a:rPr>
              <a:t>о предстоящих конкурсах?</a:t>
            </a:r>
            <a:endParaRPr lang="ru-RU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82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4937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7000" y="133171"/>
            <a:ext cx="119814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одарённых </a:t>
            </a:r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</a:p>
          <a:p>
            <a:pPr lvl="0" algn="ctr"/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Ищем взаимосвязь достижений с количеством кружков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avatars.mds.yandex.net/get-zen_doc/1925657/pub_5cf240db65714200af8cf4de_5cf2454b5c5d1200af420f67/scale_12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324100"/>
            <a:ext cx="11243595" cy="792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85946" y="1688027"/>
            <a:ext cx="100961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kern="50" dirty="0">
                <a:latin typeface="+mj-lt"/>
                <a:ea typeface="Tahoma" panose="020B0604030504040204" pitchFamily="34" charset="0"/>
                <a:cs typeface="Droid Sans Devanagari"/>
              </a:rPr>
              <a:t>Количество кружков, объединений, студий, секций (в рамках дополнительного образования) по направлению «Наука»: </a:t>
            </a:r>
            <a:endParaRPr lang="ru-RU" sz="3600" kern="50" dirty="0" smtClean="0">
              <a:latin typeface="+mj-lt"/>
              <a:ea typeface="Tahoma" panose="020B0604030504040204" pitchFamily="34" charset="0"/>
              <a:cs typeface="Droid Sans Devanagari"/>
            </a:endParaRPr>
          </a:p>
          <a:p>
            <a:endParaRPr lang="ru-RU" sz="3600" kern="50" dirty="0">
              <a:latin typeface="+mj-lt"/>
              <a:ea typeface="Tahoma" panose="020B0604030504040204" pitchFamily="34" charset="0"/>
              <a:cs typeface="Droid Sans Devanagari"/>
            </a:endParaRPr>
          </a:p>
          <a:p>
            <a:r>
              <a:rPr lang="ru-RU" sz="3600" kern="50" dirty="0" smtClean="0">
                <a:latin typeface="+mj-lt"/>
                <a:ea typeface="Tahoma" panose="020B0604030504040204" pitchFamily="34" charset="0"/>
                <a:cs typeface="Droid Sans Devanagari"/>
              </a:rPr>
              <a:t>н</a:t>
            </a:r>
            <a:r>
              <a:rPr lang="ru-RU" sz="3600" kern="50" dirty="0" smtClean="0">
                <a:latin typeface="+mj-lt"/>
                <a:ea typeface="Calibri" panose="020F0502020204030204" pitchFamily="34" charset="0"/>
                <a:cs typeface="Droid Sans Devanagari"/>
              </a:rPr>
              <a:t>аибольшее </a:t>
            </a:r>
            <a:r>
              <a:rPr lang="ru-RU" sz="3600" kern="50" dirty="0">
                <a:latin typeface="+mj-lt"/>
                <a:ea typeface="Calibri" panose="020F0502020204030204" pitchFamily="34" charset="0"/>
                <a:cs typeface="Droid Sans Devanagari"/>
              </a:rPr>
              <a:t>количество отмечено </a:t>
            </a:r>
            <a:endParaRPr lang="ru-RU" sz="3600" kern="50" dirty="0" smtClean="0">
              <a:latin typeface="+mj-lt"/>
              <a:ea typeface="Calibri" panose="020F0502020204030204" pitchFamily="34" charset="0"/>
              <a:cs typeface="Droid Sans Devanagari"/>
            </a:endParaRPr>
          </a:p>
          <a:p>
            <a:endParaRPr lang="ru-RU" sz="3600" kern="50" dirty="0" smtClean="0">
              <a:latin typeface="+mj-lt"/>
              <a:ea typeface="Calibri" panose="020F0502020204030204" pitchFamily="34" charset="0"/>
              <a:cs typeface="Droid Sans Devanagari"/>
            </a:endParaRPr>
          </a:p>
          <a:p>
            <a:r>
              <a:rPr lang="ru-RU" sz="3600" kern="50" dirty="0" smtClean="0">
                <a:latin typeface="+mj-lt"/>
                <a:ea typeface="Calibri" panose="020F0502020204030204" pitchFamily="34" charset="0"/>
                <a:cs typeface="Droid Sans Devanagari"/>
              </a:rPr>
              <a:t>в </a:t>
            </a:r>
            <a:r>
              <a:rPr lang="ru-RU" sz="3600" kern="50" dirty="0">
                <a:latin typeface="+mj-lt"/>
                <a:ea typeface="Calibri" panose="020F0502020204030204" pitchFamily="34" charset="0"/>
                <a:cs typeface="Droid Sans Devanagari"/>
              </a:rPr>
              <a:t>городе Тамбове (314), </a:t>
            </a:r>
            <a:endParaRPr lang="ru-RU" sz="3600" kern="50" dirty="0" smtClean="0">
              <a:latin typeface="+mj-lt"/>
              <a:ea typeface="Calibri" panose="020F0502020204030204" pitchFamily="34" charset="0"/>
              <a:cs typeface="Droid Sans Devanagari"/>
            </a:endParaRPr>
          </a:p>
          <a:p>
            <a:r>
              <a:rPr lang="ru-RU" sz="3600" kern="50" dirty="0" smtClean="0">
                <a:latin typeface="+mj-lt"/>
                <a:ea typeface="Calibri" panose="020F0502020204030204" pitchFamily="34" charset="0"/>
                <a:cs typeface="Droid Sans Devanagari"/>
              </a:rPr>
              <a:t>городе </a:t>
            </a:r>
            <a:r>
              <a:rPr lang="ru-RU" sz="3600" kern="50" dirty="0">
                <a:latin typeface="+mj-lt"/>
                <a:ea typeface="Calibri" panose="020F0502020204030204" pitchFamily="34" charset="0"/>
                <a:cs typeface="Droid Sans Devanagari"/>
              </a:rPr>
              <a:t>Мичуринск (248), </a:t>
            </a:r>
            <a:endParaRPr lang="ru-RU" sz="3600" kern="50" dirty="0" smtClean="0">
              <a:latin typeface="+mj-lt"/>
              <a:ea typeface="Calibri" panose="020F0502020204030204" pitchFamily="34" charset="0"/>
              <a:cs typeface="Droid Sans Devanagari"/>
            </a:endParaRPr>
          </a:p>
          <a:p>
            <a:r>
              <a:rPr lang="ru-RU" sz="3600" kern="50" dirty="0" smtClean="0">
                <a:latin typeface="+mj-lt"/>
                <a:ea typeface="Calibri" panose="020F0502020204030204" pitchFamily="34" charset="0"/>
                <a:cs typeface="Droid Sans Devanagari"/>
              </a:rPr>
              <a:t>городе Моршанске </a:t>
            </a:r>
            <a:r>
              <a:rPr lang="ru-RU" sz="3600" kern="50" dirty="0">
                <a:latin typeface="+mj-lt"/>
                <a:ea typeface="Calibri" panose="020F0502020204030204" pitchFamily="34" charset="0"/>
                <a:cs typeface="Droid Sans Devanagari"/>
              </a:rPr>
              <a:t>(136), </a:t>
            </a:r>
            <a:endParaRPr lang="ru-RU" sz="3600" kern="50" dirty="0" smtClean="0">
              <a:latin typeface="+mj-lt"/>
              <a:ea typeface="Calibri" panose="020F0502020204030204" pitchFamily="34" charset="0"/>
              <a:cs typeface="Droid Sans Devanagari"/>
            </a:endParaRPr>
          </a:p>
          <a:p>
            <a:r>
              <a:rPr lang="ru-RU" sz="3600" kern="50" dirty="0" err="1" smtClean="0">
                <a:latin typeface="+mj-lt"/>
                <a:ea typeface="Calibri" panose="020F0502020204030204" pitchFamily="34" charset="0"/>
                <a:cs typeface="Droid Sans Devanagari"/>
              </a:rPr>
              <a:t>Рассказовском</a:t>
            </a:r>
            <a:r>
              <a:rPr lang="ru-RU" sz="3600" kern="50" dirty="0" smtClean="0">
                <a:latin typeface="+mj-lt"/>
                <a:ea typeface="Calibri" panose="020F0502020204030204" pitchFamily="34" charset="0"/>
                <a:cs typeface="Droid Sans Devanagari"/>
              </a:rPr>
              <a:t> районе (77),</a:t>
            </a:r>
          </a:p>
          <a:p>
            <a:r>
              <a:rPr lang="ru-RU" sz="3600" kern="50" dirty="0" err="1" smtClean="0">
                <a:latin typeface="+mj-lt"/>
                <a:ea typeface="Calibri" panose="020F0502020204030204" pitchFamily="34" charset="0"/>
                <a:cs typeface="Droid Sans Devanagari"/>
              </a:rPr>
              <a:t>Жердевском</a:t>
            </a:r>
            <a:r>
              <a:rPr lang="ru-RU" sz="3600" kern="50" dirty="0" smtClean="0">
                <a:latin typeface="+mj-lt"/>
                <a:ea typeface="Calibri" panose="020F0502020204030204" pitchFamily="34" charset="0"/>
                <a:cs typeface="Droid Sans Devanagari"/>
              </a:rPr>
              <a:t> районе (68). 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78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66900"/>
            <a:ext cx="16992600" cy="81533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" y="71043"/>
            <a:ext cx="1722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одарённых детей.</a:t>
            </a:r>
          </a:p>
          <a:p>
            <a:pPr lvl="0"/>
            <a:r>
              <a:rPr lang="ru-RU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Ищем взаимосвязь достижений с количеством </a:t>
            </a:r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посещающих кружки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4600" y="348042"/>
            <a:ext cx="1386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Актуальное проблемное поле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25727" y="2064924"/>
            <a:ext cx="150716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3200" dirty="0" smtClean="0">
                <a:ea typeface="Times New Roman" panose="02020603050405020304" pitchFamily="18" charset="0"/>
              </a:rPr>
              <a:t>Недостаточно общеразвивающих </a:t>
            </a:r>
            <a:r>
              <a:rPr lang="ru-RU" sz="3200" dirty="0">
                <a:ea typeface="Times New Roman" panose="02020603050405020304" pitchFamily="18" charset="0"/>
              </a:rPr>
              <a:t>дополнительных программ углубленного уровня, а также программ, содержащих индивидуальные образовательные маршруты для одарённых детей</a:t>
            </a:r>
            <a:r>
              <a:rPr lang="ru-RU" sz="3200" dirty="0" smtClean="0">
                <a:ea typeface="Times New Roman" panose="02020603050405020304" pitchFamily="18" charset="0"/>
              </a:rPr>
              <a:t>;</a:t>
            </a:r>
          </a:p>
          <a:p>
            <a:pPr marL="457200" indent="450215" algn="just">
              <a:spcAft>
                <a:spcPts val="0"/>
              </a:spcAft>
              <a:tabLst>
                <a:tab pos="630555" algn="l"/>
              </a:tabLst>
            </a:pPr>
            <a:endParaRPr lang="ru-RU" sz="3200" dirty="0">
              <a:ea typeface="Times New Roman" panose="02020603050405020304" pitchFamily="18" charset="0"/>
            </a:endParaRPr>
          </a:p>
          <a:p>
            <a:pPr marL="457200"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3200" dirty="0">
                <a:ea typeface="Times New Roman" panose="02020603050405020304" pitchFamily="18" charset="0"/>
              </a:rPr>
              <a:t>низкий уровень активности учащихся муниципалитетов в федеральных очных, очно-заочных и дистанционных программах; </a:t>
            </a:r>
            <a:endParaRPr lang="ru-RU" sz="3200" dirty="0" smtClean="0">
              <a:ea typeface="Times New Roman" panose="02020603050405020304" pitchFamily="18" charset="0"/>
            </a:endParaRPr>
          </a:p>
          <a:p>
            <a:pPr marL="457200" indent="450215" algn="just">
              <a:spcAft>
                <a:spcPts val="0"/>
              </a:spcAft>
              <a:tabLst>
                <a:tab pos="630555" algn="l"/>
              </a:tabLst>
            </a:pPr>
            <a:endParaRPr lang="ru-RU" sz="3200" dirty="0">
              <a:ea typeface="Times New Roman" panose="02020603050405020304" pitchFamily="18" charset="0"/>
            </a:endParaRPr>
          </a:p>
          <a:p>
            <a:pPr marL="457200"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3200" dirty="0">
                <a:ea typeface="Times New Roman" panose="02020603050405020304" pitchFamily="18" charset="0"/>
              </a:rPr>
              <a:t>не все муниципальные ресурсные центры выстроили работу </a:t>
            </a:r>
            <a:r>
              <a:rPr lang="ru-RU" sz="3200" dirty="0" smtClean="0"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ea typeface="Times New Roman" panose="02020603050405020304" pitchFamily="18" charset="0"/>
              </a:rPr>
            </a:br>
            <a:r>
              <a:rPr lang="ru-RU" sz="3200" dirty="0" smtClean="0">
                <a:ea typeface="Times New Roman" panose="02020603050405020304" pitchFamily="18" charset="0"/>
              </a:rPr>
              <a:t>по </a:t>
            </a:r>
            <a:r>
              <a:rPr lang="ru-RU" sz="3200" dirty="0">
                <a:ea typeface="Times New Roman" panose="02020603050405020304" pitchFamily="18" charset="0"/>
              </a:rPr>
              <a:t>индивидуальному сопровождению одаренных детей в своих территориях; </a:t>
            </a:r>
            <a:endParaRPr lang="ru-RU" sz="3200" dirty="0" smtClean="0">
              <a:ea typeface="Times New Roman" panose="02020603050405020304" pitchFamily="18" charset="0"/>
            </a:endParaRPr>
          </a:p>
          <a:p>
            <a:pPr marL="457200" indent="450215" algn="just">
              <a:spcAft>
                <a:spcPts val="0"/>
              </a:spcAft>
              <a:tabLst>
                <a:tab pos="630555" algn="l"/>
              </a:tabLst>
            </a:pPr>
            <a:endParaRPr lang="ru-RU" sz="3200" dirty="0">
              <a:ea typeface="Times New Roman" panose="02020603050405020304" pitchFamily="18" charset="0"/>
            </a:endParaRPr>
          </a:p>
          <a:p>
            <a:pPr marL="457200" indent="450215" algn="just">
              <a:spcAft>
                <a:spcPts val="0"/>
              </a:spcAft>
              <a:tabLst>
                <a:tab pos="630555" algn="l"/>
              </a:tabLst>
            </a:pPr>
            <a:r>
              <a:rPr lang="ru-RU" sz="3200" dirty="0">
                <a:ea typeface="Times New Roman" panose="02020603050405020304" pitchFamily="18" charset="0"/>
              </a:rPr>
              <a:t>недостаточный уровень межведомственного и сетевого взаимодействия </a:t>
            </a:r>
            <a:r>
              <a:rPr lang="ru-RU" sz="3200" dirty="0" smtClean="0">
                <a:ea typeface="Times New Roman" panose="02020603050405020304" pitchFamily="18" charset="0"/>
              </a:rPr>
              <a:t/>
            </a:r>
            <a:br>
              <a:rPr lang="ru-RU" sz="3200" dirty="0" smtClean="0">
                <a:ea typeface="Times New Roman" panose="02020603050405020304" pitchFamily="18" charset="0"/>
              </a:rPr>
            </a:br>
            <a:r>
              <a:rPr lang="ru-RU" sz="3200" dirty="0" smtClean="0">
                <a:ea typeface="Times New Roman" panose="02020603050405020304" pitchFamily="18" charset="0"/>
              </a:rPr>
              <a:t>в </a:t>
            </a:r>
            <a:r>
              <a:rPr lang="ru-RU" sz="3200" dirty="0">
                <a:ea typeface="Times New Roman" panose="02020603050405020304" pitchFamily="18" charset="0"/>
              </a:rPr>
              <a:t>работе с одарёнными детьми. </a:t>
            </a:r>
            <a:endParaRPr lang="ru-RU" sz="32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8194" name="Picture 2" descr="https://catherineasquithgallery.com/uploads/posts/2021-02/1614529075_1-p-krasnii-krug-na-belom-fon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85" y="2438527"/>
            <a:ext cx="641605" cy="64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atherineasquithgallery.com/uploads/posts/2021-02/1614529075_1-p-krasnii-krug-na-belom-fon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89" y="4185159"/>
            <a:ext cx="641605" cy="64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atherineasquithgallery.com/uploads/posts/2021-02/1614529075_1-p-krasnii-krug-na-belom-fon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56" y="5508497"/>
            <a:ext cx="641605" cy="64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atherineasquithgallery.com/uploads/posts/2021-02/1614529075_1-p-krasnii-krug-na-belom-fon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22" y="7037527"/>
            <a:ext cx="641605" cy="64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4600" y="348042"/>
            <a:ext cx="1386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решения</a:t>
            </a:r>
          </a:p>
          <a:p>
            <a:pPr lvl="0" algn="ctr"/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812816"/>
            <a:ext cx="120396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  <a:tabLst>
                <a:tab pos="180340" algn="l"/>
                <a:tab pos="630555" algn="l"/>
              </a:tabLst>
            </a:pPr>
            <a:r>
              <a:rPr lang="ru-RU" sz="3600" dirty="0" smtClean="0">
                <a:ea typeface="Times New Roman" panose="02020603050405020304" pitchFamily="18" charset="0"/>
              </a:rPr>
              <a:t>    </a:t>
            </a:r>
            <a:r>
              <a:rPr lang="ru-RU" sz="2800" b="1" dirty="0" smtClean="0">
                <a:ea typeface="Times New Roman" panose="02020603050405020304" pitchFamily="18" charset="0"/>
              </a:rPr>
              <a:t>Совершенствовать</a:t>
            </a:r>
            <a:r>
              <a:rPr lang="ru-RU" sz="2800" dirty="0" smtClean="0">
                <a:ea typeface="Times New Roman" panose="02020603050405020304" pitchFamily="18" charset="0"/>
              </a:rPr>
              <a:t> </a:t>
            </a:r>
            <a:r>
              <a:rPr lang="ru-RU" sz="2800" dirty="0">
                <a:ea typeface="Times New Roman" panose="02020603050405020304" pitchFamily="18" charset="0"/>
              </a:rPr>
              <a:t>программно-методическое обеспечение образовательных организаций области в сфере работы с одаренными детьми;</a:t>
            </a:r>
          </a:p>
          <a:p>
            <a:pPr marL="90170" indent="540385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b="1" dirty="0">
                <a:ea typeface="Times New Roman" panose="02020603050405020304" pitchFamily="18" charset="0"/>
              </a:rPr>
              <a:t>провести комплекс мероприятий </a:t>
            </a:r>
            <a:r>
              <a:rPr lang="ru-RU" sz="2800" dirty="0">
                <a:ea typeface="Times New Roman" panose="02020603050405020304" pitchFamily="18" charset="0"/>
              </a:rPr>
              <a:t>по повышению профессиональной компетентности педагогических кадров; </a:t>
            </a:r>
          </a:p>
          <a:p>
            <a:pPr marL="90170" indent="540385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b="1" dirty="0">
                <a:ea typeface="Times New Roman" panose="02020603050405020304" pitchFamily="18" charset="0"/>
              </a:rPr>
              <a:t>организовать работу </a:t>
            </a:r>
            <a:r>
              <a:rPr lang="ru-RU" sz="2800" dirty="0">
                <a:ea typeface="Times New Roman" panose="02020603050405020304" pitchFamily="18" charset="0"/>
              </a:rPr>
              <a:t>по индивидуальному сопровождению каждого одарённого ребенка; </a:t>
            </a:r>
          </a:p>
          <a:p>
            <a:pPr marL="90170" indent="540385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b="1" dirty="0">
                <a:ea typeface="Times New Roman" panose="02020603050405020304" pitchFamily="18" charset="0"/>
              </a:rPr>
              <a:t>активнее привлекать детей </a:t>
            </a:r>
            <a:r>
              <a:rPr lang="ru-RU" sz="2800" dirty="0">
                <a:ea typeface="Times New Roman" panose="02020603050405020304" pitchFamily="18" charset="0"/>
              </a:rPr>
              <a:t>к участию в </a:t>
            </a:r>
            <a:r>
              <a:rPr lang="ru-RU" sz="2800" dirty="0" smtClean="0">
                <a:ea typeface="Times New Roman" panose="02020603050405020304" pitchFamily="18" charset="0"/>
              </a:rPr>
              <a:t>специализированных </a:t>
            </a:r>
            <a:r>
              <a:rPr lang="ru-RU" sz="2800" dirty="0">
                <a:ea typeface="Times New Roman" panose="02020603050405020304" pitchFamily="18" charset="0"/>
              </a:rPr>
              <a:t>мероприятиях, нацеленных на достижение результатов высокого уровня;</a:t>
            </a:r>
          </a:p>
          <a:p>
            <a:pPr marL="90170" indent="540385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b="1" dirty="0">
                <a:ea typeface="Times New Roman" panose="02020603050405020304" pitchFamily="18" charset="0"/>
              </a:rPr>
              <a:t>продолжить работу </a:t>
            </a:r>
            <a:r>
              <a:rPr lang="ru-RU" sz="2800" dirty="0">
                <a:ea typeface="Times New Roman" panose="02020603050405020304" pitchFamily="18" charset="0"/>
              </a:rPr>
              <a:t>по совершенствованию деятельности муниципальных ресурсных центров по работе с одаренными детьми;</a:t>
            </a:r>
          </a:p>
          <a:p>
            <a:pPr marL="90170" indent="540385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b="1" dirty="0">
                <a:ea typeface="Times New Roman" panose="02020603050405020304" pitchFamily="18" charset="0"/>
              </a:rPr>
              <a:t>использовать ресурсы </a:t>
            </a:r>
            <a:r>
              <a:rPr lang="ru-RU" sz="2800" dirty="0">
                <a:ea typeface="Times New Roman" panose="02020603050405020304" pitchFamily="18" charset="0"/>
              </a:rPr>
              <a:t>(кадровые и материальные) для организации работы с одаренными детьми в рамках сетевого сотрудничества;</a:t>
            </a:r>
          </a:p>
          <a:p>
            <a:pPr marL="90170" indent="540385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b="1" dirty="0">
                <a:ea typeface="Times New Roman" panose="02020603050405020304" pitchFamily="18" charset="0"/>
              </a:rPr>
              <a:t>осуществлять совместную деятельность </a:t>
            </a:r>
            <a:r>
              <a:rPr lang="ru-RU" sz="2800" dirty="0">
                <a:ea typeface="Times New Roman" panose="02020603050405020304" pitchFamily="18" charset="0"/>
              </a:rPr>
              <a:t>с Образовательным центром </a:t>
            </a:r>
            <a:r>
              <a:rPr lang="ru-RU" sz="2800" b="1" dirty="0">
                <a:ea typeface="Times New Roman" panose="02020603050405020304" pitchFamily="18" charset="0"/>
              </a:rPr>
              <a:t>«Сириус» </a:t>
            </a:r>
            <a:r>
              <a:rPr lang="ru-RU" sz="2800" dirty="0">
                <a:ea typeface="Times New Roman" panose="02020603050405020304" pitchFamily="18" charset="0"/>
              </a:rPr>
              <a:t>по развитию и реализации интеллектуально-творческого потенциала детей и молодежи области.</a:t>
            </a: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3848" y="3619500"/>
            <a:ext cx="4419600" cy="612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6054"/>
            <a:ext cx="1691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база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1580637"/>
            <a:ext cx="16002000" cy="839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Федеральный закон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 декабря 2012 года №273-ФЗ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 образовании в Российской Федерации» (статья 77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Постановление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Правительства РФ «Об утверждении Правил выявления детей,</a:t>
            </a:r>
            <a:r>
              <a:rPr lang="ru-RU" sz="2800" spc="-33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проявивших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выдающиеся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способности,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сопровождения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дальнейшего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(Постановление о внесении изменений от 27 мая 2020 года №760)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Указ Президента Российской Федерации «О национальных целях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Федерации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период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2030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года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2800" spc="5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Концепция общенациональной системы выявления и развития молодых талантов от 3 апреля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2012года</a:t>
            </a:r>
            <a:endParaRPr lang="ru-RU" sz="2800" spc="5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Стратегия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научно-технологического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Российской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Федерации</a:t>
            </a:r>
            <a:endParaRPr lang="ru-RU" sz="2800" spc="5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Концепция подготовки спортивного резерва в Российской Федерации до 2025</a:t>
            </a:r>
            <a:r>
              <a:rPr lang="ru-RU" sz="2800" spc="-33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года</a:t>
            </a: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Стратегия государственной культурной политики на период до 2030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года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4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4600" y="348042"/>
            <a:ext cx="13868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решения</a:t>
            </a:r>
          </a:p>
          <a:p>
            <a:pPr lvl="0" algn="ctr"/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3400" y="1812816"/>
            <a:ext cx="1645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  <a:tabLst>
                <a:tab pos="180340" algn="l"/>
                <a:tab pos="630555" algn="l"/>
              </a:tabLst>
            </a:pPr>
            <a:r>
              <a:rPr lang="ru-RU" sz="3600" dirty="0" smtClean="0">
                <a:ea typeface="Times New Roman" panose="02020603050405020304" pitchFamily="18" charset="0"/>
              </a:rPr>
              <a:t>    </a:t>
            </a:r>
            <a:r>
              <a:rPr lang="ru-RU" sz="2800" dirty="0" smtClean="0">
                <a:ea typeface="Times New Roman" panose="02020603050405020304" pitchFamily="18" charset="0"/>
              </a:rPr>
              <a:t>Следить за новостями РЦОД «Космос» в социальных сетях;</a:t>
            </a:r>
            <a:endParaRPr lang="ru-RU" sz="2800" dirty="0">
              <a:ea typeface="Times New Roman" panose="02020603050405020304" pitchFamily="18" charset="0"/>
            </a:endParaRPr>
          </a:p>
          <a:p>
            <a:pPr marL="90170" indent="540385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з</a:t>
            </a:r>
            <a:r>
              <a:rPr lang="ru-RU" sz="2800" dirty="0" smtClean="0">
                <a:ea typeface="Times New Roman" panose="02020603050405020304" pitchFamily="18" charset="0"/>
              </a:rPr>
              <a:t>накомиться с новостями на нашем сайте; </a:t>
            </a:r>
            <a:endParaRPr lang="ru-RU" sz="2800" dirty="0">
              <a:ea typeface="Times New Roman" panose="02020603050405020304" pitchFamily="18" charset="0"/>
            </a:endParaRPr>
          </a:p>
          <a:p>
            <a:pPr marL="90170" indent="540385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 smtClean="0">
                <a:ea typeface="Times New Roman" panose="02020603050405020304" pitchFamily="18" charset="0"/>
              </a:rPr>
              <a:t>активизировать работу по информированию детей и родителей о проводимых мероприятиях;</a:t>
            </a:r>
          </a:p>
          <a:p>
            <a:pPr marL="90170" indent="540385" algn="just">
              <a:spcAft>
                <a:spcPts val="0"/>
              </a:spcAft>
              <a:tabLst>
                <a:tab pos="630555" algn="l"/>
              </a:tabLst>
            </a:pPr>
            <a:r>
              <a:rPr lang="ru-RU" sz="2800" dirty="0" smtClean="0">
                <a:ea typeface="Times New Roman" panose="02020603050405020304" pitchFamily="18" charset="0"/>
              </a:rPr>
              <a:t>организовать сетевое взаимодействие.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00" y="4231124"/>
            <a:ext cx="3492648" cy="5508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4016253"/>
            <a:ext cx="5181600" cy="4152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0908" y="4231124"/>
            <a:ext cx="4451267" cy="5531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3000" y="4664089"/>
            <a:ext cx="5029200" cy="53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4152900"/>
            <a:ext cx="15392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Сайт </a:t>
            </a:r>
            <a:endParaRPr lang="ru-RU" sz="6600" dirty="0" smtClean="0"/>
          </a:p>
          <a:p>
            <a:r>
              <a:rPr lang="en-US" sz="6600" dirty="0" smtClean="0"/>
              <a:t>https</a:t>
            </a:r>
            <a:r>
              <a:rPr lang="en-US" sz="6600" dirty="0"/>
              <a:t>://</a:t>
            </a:r>
            <a:r>
              <a:rPr lang="en-US" sz="6600" dirty="0" smtClean="0"/>
              <a:t>talant.68edu.ru</a:t>
            </a:r>
            <a:endParaRPr lang="ru-RU" sz="6600" dirty="0" smtClean="0"/>
          </a:p>
          <a:p>
            <a:endParaRPr lang="ru-RU" sz="6600" dirty="0"/>
          </a:p>
          <a:p>
            <a:r>
              <a:rPr lang="ru-RU" sz="6600" dirty="0" smtClean="0"/>
              <a:t>Тел</a:t>
            </a:r>
            <a:r>
              <a:rPr lang="ru-RU" sz="6600" dirty="0" smtClean="0"/>
              <a:t>.: 8 (4752) 42-95-30 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3886200" y="1948585"/>
            <a:ext cx="1341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270842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6054"/>
            <a:ext cx="1691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Нормативная база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962400" y="1580637"/>
            <a:ext cx="15240000" cy="519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Государственные</a:t>
            </a:r>
            <a:r>
              <a:rPr lang="ru-RU" sz="2800" spc="53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программы: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337516"/>
            <a:ext cx="15544800" cy="305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«Развитие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образования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Тамбовской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области»,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rgbClr val="0038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«Развитие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туризма»,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rgbClr val="0038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«Развитие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институтов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гражданского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общества»,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rgbClr val="0038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«Развитие</a:t>
            </a:r>
            <a:r>
              <a:rPr lang="ru-RU" sz="2600" spc="-33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физической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культуры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спорта»,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rgbClr val="0038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региональные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проекты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«Успех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каждого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ребенка»,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rgbClr val="0038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«Культура»,</a:t>
            </a:r>
            <a:r>
              <a:rPr lang="ru-RU" sz="2600" spc="5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600" dirty="0">
              <a:solidFill>
                <a:srgbClr val="00386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600" dirty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«Спорт</a:t>
            </a:r>
            <a:r>
              <a:rPr lang="ru-RU" sz="2600" dirty="0" smtClean="0">
                <a:solidFill>
                  <a:srgbClr val="003869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2600" dirty="0">
              <a:solidFill>
                <a:srgbClr val="00386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387361" y="1794461"/>
            <a:ext cx="69150" cy="2979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35771" y="5548286"/>
            <a:ext cx="14325600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Соглашение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между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администрацией Тамбовской области </a:t>
            </a:r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Образовательным Фондом «Талант и</a:t>
            </a:r>
            <a:r>
              <a:rPr lang="ru-RU" sz="28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успех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endParaRPr lang="ru-RU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7497" y="2076571"/>
            <a:ext cx="7302648" cy="2284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Bef>
                <a:spcPts val="445"/>
              </a:spcBef>
              <a:spcAft>
                <a:spcPts val="0"/>
              </a:spcAft>
            </a:pP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Комплекс</a:t>
            </a:r>
            <a:r>
              <a:rPr lang="ru-RU" sz="2600" spc="-1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мер по</a:t>
            </a:r>
            <a:r>
              <a:rPr lang="ru-RU" sz="2600" spc="-1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развитию системы </a:t>
            </a: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выявления, поддержки и развития способностей и</a:t>
            </a:r>
            <a:r>
              <a:rPr lang="ru-RU" sz="2600" spc="-335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талантов</a:t>
            </a:r>
            <a:r>
              <a:rPr lang="ru-RU" sz="2600" spc="-15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</a:t>
            </a:r>
            <a:r>
              <a:rPr lang="ru-RU" sz="2600" spc="-25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детей</a:t>
            </a:r>
            <a:r>
              <a:rPr lang="ru-RU" sz="2600" spc="-15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2600" spc="-2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молодежи Тамбовской</a:t>
            </a:r>
            <a:r>
              <a:rPr lang="ru-RU" sz="2600" spc="-15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области</a:t>
            </a:r>
            <a:r>
              <a:rPr lang="ru-RU" sz="2600" spc="5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600" spc="5" dirty="0" smtClean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Bef>
                <a:spcPts val="445"/>
              </a:spcBef>
              <a:spcAft>
                <a:spcPts val="0"/>
              </a:spcAft>
            </a:pPr>
            <a:r>
              <a:rPr lang="ru-RU" sz="2600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</a:t>
            </a:r>
            <a:r>
              <a:rPr lang="ru-RU" sz="2600" spc="-5" dirty="0" smtClean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2021-2024</a:t>
            </a:r>
            <a:r>
              <a:rPr lang="ru-RU" sz="2600" spc="-5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годы</a:t>
            </a:r>
            <a:endParaRPr lang="ru-RU" sz="2600" dirty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95727" y="5490083"/>
            <a:ext cx="16599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92336" y="6588480"/>
            <a:ext cx="1645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120" y="8733643"/>
            <a:ext cx="16733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УОиН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01.10.2021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№2632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положения о «Региональном центре выявления, поддержки и развития способностей и талантов у детей и молодежи «Космос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563" y="6753121"/>
            <a:ext cx="168885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администрации Тамбовской области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04.07.2019 № 784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реализации мероприятия по созданию региональных центров выявления, поддержки и развития способностей и талантов у детей и молодёжи с учётом опыта Образовательного фонда «Талант и успех» </a:t>
            </a: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Тамбовской области на 2020-2022 годы</a:t>
            </a:r>
          </a:p>
        </p:txBody>
      </p:sp>
    </p:spTree>
    <p:extLst>
      <p:ext uri="{BB962C8B-B14F-4D97-AF65-F5344CB8AC3E}">
        <p14:creationId xmlns:p14="http://schemas.microsoft.com/office/powerpoint/2010/main" val="26853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67200" y="348042"/>
            <a:ext cx="1745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Образовательный Фонд «Талант и успех»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4677" y="1333498"/>
            <a:ext cx="8424195" cy="568419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165304" y="1342415"/>
            <a:ext cx="69373" cy="8944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89" y="1342415"/>
            <a:ext cx="9164863" cy="2428012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1143000" y="4271657"/>
            <a:ext cx="754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30518" y="4860759"/>
            <a:ext cx="8293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Обучение детей и педагогов</a:t>
            </a:r>
          </a:p>
          <a:p>
            <a:endParaRPr lang="ru-RU" sz="3600" dirty="0" smtClean="0"/>
          </a:p>
          <a:p>
            <a:pPr algn="ctr"/>
            <a:r>
              <a:rPr lang="ru-RU" sz="3600" dirty="0" smtClean="0"/>
              <a:t>Государственный </a:t>
            </a:r>
            <a:r>
              <a:rPr lang="ru-RU" sz="3600" dirty="0"/>
              <a:t>информационный ресурс о лицах, проявивших выдающиеся способности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70245" y="6845182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Обучение детей и педагогов</a:t>
            </a:r>
            <a:endParaRPr lang="ru-RU" sz="3200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71790" y="8466215"/>
            <a:ext cx="78150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382817" y="7429957"/>
            <a:ext cx="829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Региональный банк «Одаренные дети Тамбовщины»</a:t>
            </a:r>
            <a:endParaRPr lang="ru-RU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9379574" y="8060898"/>
            <a:ext cx="854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Муниципальные реестры «Одаренные дети Тамбовщины»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745436" y="9228120"/>
            <a:ext cx="5107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smtClean="0"/>
              <a:t>talant.68edu.ru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221420" y="9156597"/>
            <a:ext cx="4514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https://</a:t>
            </a:r>
            <a:r>
              <a:rPr lang="en-US" sz="4000" dirty="0" smtClean="0"/>
              <a:t>sochisirius.ru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205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368968"/>
            <a:ext cx="1745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РЦОД «КОСМОС»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65" y="4192863"/>
            <a:ext cx="6117908" cy="45705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sp>
        <p:nvSpPr>
          <p:cNvPr id="20" name="Выгнутая вправо стрелка 19"/>
          <p:cNvSpPr/>
          <p:nvPr/>
        </p:nvSpPr>
        <p:spPr>
          <a:xfrm rot="16656718">
            <a:off x="5172901" y="437106"/>
            <a:ext cx="2643211" cy="5026514"/>
          </a:xfrm>
          <a:prstGeom prst="curvedLeftArrow">
            <a:avLst>
              <a:gd name="adj1" fmla="val 25000"/>
              <a:gd name="adj2" fmla="val 4660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37170" y="1529846"/>
            <a:ext cx="4343400" cy="3925797"/>
          </a:xfrm>
          <a:prstGeom prst="roundRect">
            <a:avLst/>
          </a:prstGeom>
          <a:solidFill>
            <a:srgbClr val="F5F9FD"/>
          </a:solidFill>
          <a:ln w="57150">
            <a:solidFill>
              <a:srgbClr val="CCF3FC"/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42" y="2823264"/>
            <a:ext cx="2722632" cy="27226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3" name="Прямоугольник 22"/>
          <p:cNvSpPr/>
          <p:nvPr/>
        </p:nvSpPr>
        <p:spPr>
          <a:xfrm>
            <a:off x="1308333" y="1701703"/>
            <a:ext cx="3171050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33866"/>
                </a:solidFill>
                <a:effectLst/>
                <a:uLnTx/>
                <a:uFillTx/>
                <a:ea typeface="Calibri" panose="020F0502020204030204" pitchFamily="34" charset="0"/>
              </a:rPr>
              <a:t>ПОПЕЧИТЕЛЬСКИЙ  СОВЕТ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33866"/>
              </a:solidFill>
              <a:effectLst/>
              <a:uLnTx/>
              <a:uFillTx/>
            </a:endParaRPr>
          </a:p>
        </p:txBody>
      </p:sp>
      <p:sp>
        <p:nvSpPr>
          <p:cNvPr id="25" name="Выгнутая вверх стрелка 24"/>
          <p:cNvSpPr/>
          <p:nvPr/>
        </p:nvSpPr>
        <p:spPr>
          <a:xfrm flipH="1">
            <a:off x="8910928" y="1684152"/>
            <a:ext cx="4512484" cy="28314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80840" y="1506860"/>
            <a:ext cx="4773582" cy="4322439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3257350" y="1796877"/>
            <a:ext cx="3505200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33866"/>
                </a:solidFill>
                <a:effectLst/>
                <a:uLnTx/>
                <a:uFillTx/>
                <a:ea typeface="Calibri" panose="020F0502020204030204" pitchFamily="34" charset="0"/>
              </a:rPr>
              <a:t>ЭКСПЕРТНЫЙ СОВЕТ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033866"/>
              </a:solidFill>
              <a:effectLst/>
              <a:uLnTx/>
              <a:uFillTx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5142" y="2465214"/>
            <a:ext cx="2412349" cy="241234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9" name="Скругленный прямоугольник 28"/>
          <p:cNvSpPr/>
          <p:nvPr/>
        </p:nvSpPr>
        <p:spPr>
          <a:xfrm>
            <a:off x="779814" y="5981700"/>
            <a:ext cx="4343400" cy="3925797"/>
          </a:xfrm>
          <a:prstGeom prst="roundRect">
            <a:avLst/>
          </a:prstGeom>
          <a:solidFill>
            <a:srgbClr val="F5F9FD"/>
          </a:solidFill>
          <a:ln w="57150">
            <a:solidFill>
              <a:srgbClr val="CCF3FC"/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170048" y="6002659"/>
            <a:ext cx="4343400" cy="3925797"/>
          </a:xfrm>
          <a:prstGeom prst="roundRect">
            <a:avLst/>
          </a:prstGeom>
          <a:solidFill>
            <a:srgbClr val="F5F9FD"/>
          </a:solidFill>
          <a:ln w="57150">
            <a:solidFill>
              <a:srgbClr val="CCF3FC"/>
            </a:solidFill>
            <a:prstDash val="sysDot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243480" y="6888849"/>
            <a:ext cx="3416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Общее управление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498643" y="6800969"/>
            <a:ext cx="3416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Экспертиза программ</a:t>
            </a:r>
            <a:endParaRPr lang="ru-RU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6054"/>
            <a:ext cx="1691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РЦОД «КОСМОС»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33845" y="1531257"/>
            <a:ext cx="32275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ПАРТНЕРСКАЯ СЕТЬ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954" y="2118062"/>
            <a:ext cx="9144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Тамбовской области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и науки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 и архивного дела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физической культуре и спорту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местного самоуправления, осуществляющие управление в сфере образования </a:t>
            </a: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974" y="6417005"/>
            <a:ext cx="11646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«Тамбовский государственный технический университет»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«Тамбовский государственный университет имени Г.Р. Державина»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ФГБОУ ВО «Мичуринский государственный аграрный университет»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ТГМПИ </a:t>
            </a: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имени С.В. Рахманинова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8191500"/>
            <a:ext cx="10104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ТОГБПОУ «Тамбовский колледж искусств» </a:t>
            </a: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ТОГБОУ ДО «Областная детско-юношеская спортивная школа» </a:t>
            </a:r>
            <a:endParaRPr lang="ru-RU" sz="2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ТОГАПОУ «Педагогический колледж г. Тамбова» </a:t>
            </a:r>
          </a:p>
          <a:p>
            <a:pPr lvl="0"/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6809" y="2409735"/>
            <a:ext cx="6466186" cy="61302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19635" y="4761601"/>
            <a:ext cx="1437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09519" y="4548395"/>
            <a:ext cx="195698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56054"/>
            <a:ext cx="1691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РЦОД «КОСМОС»</a:t>
            </a:r>
            <a:endParaRPr lang="ru-RU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33845" y="1531257"/>
            <a:ext cx="3663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ПАРТНЕРСКАЯ СЕТЬ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687476" y="4189988"/>
            <a:ext cx="96587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технопарк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Кванториум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-Тамбов»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Научно-учебные лаборатории «</a:t>
            </a:r>
            <a:r>
              <a:rPr lang="ru-RU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Агрокуб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цифрового образования детей «IT-КУБ» </a:t>
            </a:r>
          </a:p>
          <a:p>
            <a:pPr lvl="0"/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Некоммерческие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</a:p>
          <a:p>
            <a:pPr lvl="0"/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и организации области </a:t>
            </a:r>
          </a:p>
          <a:p>
            <a:pPr lvl="0"/>
            <a:endParaRPr lang="ru-R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Общеобразовательные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</a:p>
          <a:p>
            <a:pPr lvl="0"/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дополнительного образования детей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456524" y="2137749"/>
            <a:ext cx="9144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Муниципальные ресурсные центры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 с одаренными детьми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116" y="3447431"/>
            <a:ext cx="6664084" cy="631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6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436" y="0"/>
            <a:ext cx="414564" cy="512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3142" y="512108"/>
            <a:ext cx="55164" cy="981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6" y="8917"/>
            <a:ext cx="17875021" cy="1324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39521" y="314038"/>
            <a:ext cx="169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Проектирование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системно – ориентированного сопровождения</a:t>
            </a:r>
            <a:endParaRPr lang="ru-RU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1999" y="1463773"/>
            <a:ext cx="13616561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I. </a:t>
            </a:r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Понимание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феномена одарённости ребёнка, </a:t>
            </a:r>
            <a:endParaRPr lang="ru-RU" sz="32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понятий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«одарённость»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«талант</a:t>
            </a:r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</a:p>
          <a:p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сути проблемы;</a:t>
            </a:r>
          </a:p>
          <a:p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возможных направлений решения проблемы на основе анализа теоретических источников, изучения имеющегося опыта;</a:t>
            </a:r>
          </a:p>
          <a:p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обсуждение возможных вариантов решения проблемы со всеми заинтересованными людьми и выбор наиболее целесообразного пути решения, осуществление проектирования, построение частных моделей;</a:t>
            </a:r>
          </a:p>
          <a:p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помощи на начальном этапе реализации намеченных шагов, оценка промежуточных результатов;</a:t>
            </a:r>
          </a:p>
          <a:p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самостоятельное выполнение намеченных шагов без </a:t>
            </a:r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сопровождающего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  <a:r>
              <a:rPr lang="ru-RU" sz="3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Отсроченная </a:t>
            </a:r>
            <a:r>
              <a:rPr lang="ru-RU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оценка.</a:t>
            </a:r>
          </a:p>
          <a:p>
            <a:endParaRPr lang="ru-RU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s://mammypage.ru/wp-content/uploads/2015/03/talantlivye-deti-mini-me.su-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" y="1333500"/>
            <a:ext cx="4256155" cy="360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18709" y="7019901"/>
            <a:ext cx="2257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ПОТРЕБНОСТИ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30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TM03457475[[fn=Рамка]]</Template>
  <TotalTime>3069</TotalTime>
  <Words>1382</Words>
  <Application>Microsoft Office PowerPoint</Application>
  <PresentationFormat>Произвольный</PresentationFormat>
  <Paragraphs>292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 Black</vt:lpstr>
      <vt:lpstr>Arial</vt:lpstr>
      <vt:lpstr>Times New Roman</vt:lpstr>
      <vt:lpstr>Liberation Serif</vt:lpstr>
      <vt:lpstr>Calibri</vt:lpstr>
      <vt:lpstr>Tahoma</vt:lpstr>
      <vt:lpstr>Droid Sans Devanagari</vt:lpstr>
      <vt:lpstr>Arial Narrow</vt:lpstr>
      <vt:lpstr>@Arial Unicode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«Образование»</dc:title>
  <dc:creator>user</dc:creator>
  <cp:lastModifiedBy>Пользователь Windows</cp:lastModifiedBy>
  <cp:revision>473</cp:revision>
  <cp:lastPrinted>2022-05-11T06:36:17Z</cp:lastPrinted>
  <dcterms:created xsi:type="dcterms:W3CDTF">2006-08-16T00:00:00Z</dcterms:created>
  <dcterms:modified xsi:type="dcterms:W3CDTF">2022-05-11T07:02:55Z</dcterms:modified>
  <dc:identifier>DAD8smJiGOQ</dc:identifier>
</cp:coreProperties>
</file>