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embeddedFontLst>
    <p:embeddedFont>
      <p:font typeface="Tahoma" panose="020B0604030504040204" pitchFamily="34" charset="0"/>
      <p:regular r:id="rId21"/>
      <p:bold r:id="rId22"/>
    </p:embeddedFont>
    <p:embeddedFont>
      <p:font typeface="Corbel" panose="020B0503020204020204" pitchFamily="34" charset="0"/>
      <p:regular r:id="rId23"/>
      <p:bold r:id="rId24"/>
      <p:italic r:id="rId25"/>
      <p:boldItalic r:id="rId26"/>
    </p:embeddedFont>
    <p:embeddedFont>
      <p:font typeface="Arial Black" panose="020B0A04020102020204" pitchFamily="34" charset="0"/>
      <p:bold r:id="rId27"/>
    </p:embeddedFont>
    <p:embeddedFont>
      <p:font typeface="Mistral" panose="03090702030407020403" pitchFamily="66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5DCB02-9BB8-47FD-8907-85C794F793BA}">
  <a:tblStyle styleId="{775DCB02-9BB8-47FD-8907-85C794F793BA}" styleName="Стиль из темы 1 - акцент 4">
    <a:tblBg>
      <a:fillRef idx="2">
        <a:schemeClr val="accent4"/>
      </a:fillRef>
    </a:tblBg>
    <a:wholeTbl>
      <a:tcTxStyle>
        <a:fontRef idx="minor">
          <a:srgbClr val="00000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2V>
    <a:lastCol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lastCol>
    <a:firstCol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firstCol>
    <a:lastRow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</a:tcBdr>
        <a:fill>
          <a:solidFill>
            <a:schemeClr val="accent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929F9F4-4A8F-4326-A1B4-22849713DDAB}" styleName="Темный стиль 1 — акцент 4">
    <a:wholeTbl>
      <a:tcTxStyle>
        <a:fontRef idx="minor">
          <a:srgbClr val="000000"/>
        </a:fontRef>
        <a:schemeClr val="lt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band2V>
      <a:tcStyle>
        <a:tcBdr/>
        <a:fill>
          <a:solidFill>
            <a:schemeClr val="accent4">
              <a:shade val="60000"/>
            </a:schemeClr>
          </a:solidFill>
        </a:fill>
      </a:tcStyle>
    </a:band2V>
    <a:lastCol>
      <a:tcStyle>
        <a:tcBdr>
          <a:left>
            <a:ln w="25400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Style>
        <a:tcBdr>
          <a:right>
            <a:ln w="25400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Style>
        <a:tcBdr>
          <a:top>
            <a:ln w="25400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 w="12700">
              <a:noFill/>
            </a:ln>
          </a:left>
        </a:tcBdr>
      </a:tcStyle>
    </a:seCell>
    <a:swCell>
      <a:tcStyle>
        <a:tcBdr>
          <a:right>
            <a:ln w="12700">
              <a:noFill/>
            </a:ln>
          </a:right>
        </a:tcBdr>
      </a:tcStyle>
    </a:swCell>
    <a:firstRow>
      <a:tcStyle>
        <a:tcBdr>
          <a:bottom>
            <a:ln w="25400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 w="12700">
              <a:noFill/>
            </a:ln>
          </a:left>
        </a:tcBdr>
      </a:tcStyle>
    </a:neCell>
    <a:nwCell>
      <a:tcStyle>
        <a:tcBdr>
          <a:right>
            <a:ln w="12700"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0" i="0" u="none" strike="noStrik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Диаграмма 1</a:t>
            </a:r>
            <a:endParaRPr lang="en-US"/>
          </a:p>
        </c:rich>
      </c:tx>
      <c:layout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prstGeom prst="rect">
              <a:avLst/>
            </a:prstGeom>
            <a:solidFill>
              <a:srgbClr val="4472C4"/>
            </a:solidFill>
            <a:ln>
              <a:noFill/>
            </a:ln>
            <a:effectLst/>
          </c:spPr>
          <c:invertIfNegative val="1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370-4055-9707-EC21A8FD61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prstGeom prst="rect">
              <a:avLst/>
            </a:prstGeom>
            <a:solidFill>
              <a:srgbClr val="ED7D31"/>
            </a:solidFill>
            <a:ln>
              <a:noFill/>
            </a:ln>
            <a:effectLst/>
          </c:spPr>
          <c:invertIfNegative val="1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3370-4055-9707-EC21A8FD61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prstGeom prst="rect">
              <a:avLst/>
            </a:prstGeom>
            <a:solidFill>
              <a:srgbClr val="A5A5A5"/>
            </a:solidFill>
            <a:ln>
              <a:noFill/>
              <a:bevel/>
            </a:ln>
            <a:effectLst/>
          </c:spPr>
          <c:invertIfNegative val="1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  <a:beve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2-3370-4055-9707-EC21A8FD6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721920"/>
        <c:axId val="134723456"/>
      </c:barChart>
      <c:catAx>
        <c:axId val="13472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723456"/>
        <c:crosses val="autoZero"/>
        <c:auto val="1"/>
        <c:lblAlgn val="ctr"/>
        <c:lblOffset val="100"/>
        <c:noMultiLvlLbl val="0"/>
      </c:catAx>
      <c:valAx>
        <c:axId val="134723456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721920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layout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2644140" y="1303676"/>
      <a:ext cx="4356608" cy="2360423"/>
    </a:xfrm>
    <a:prstGeom prst="rect">
      <a:avLst/>
    </a:prstGeom>
    <a:noFill/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0" i="0" u="none" strike="noStrik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Диаграмма 2</a:t>
            </a:r>
            <a:endParaRPr lang="en-US"/>
          </a:p>
        </c:rich>
      </c:tx>
      <c:layout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 bwMode="auto">
            <a:prstGeom prst="rect">
              <a:avLst/>
            </a:prstGeom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 bwMode="auto"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9B5-4ABC-B6E5-2E582EF56B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 bwMode="auto">
            <a:prstGeom prst="rect">
              <a:avLst/>
            </a:prstGeom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 bwMode="auto"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9B5-4ABC-B6E5-2E582EF56B5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 bwMode="auto">
            <a:prstGeom prst="rect">
              <a:avLst/>
            </a:prstGeom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 bwMode="auto"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9B5-4ABC-B6E5-2E582EF56B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781888"/>
        <c:axId val="189783424"/>
      </c:scatterChart>
      <c:valAx>
        <c:axId val="18978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783424"/>
        <c:crosses val="autoZero"/>
        <c:crossBetween val="midCat"/>
      </c:valAx>
      <c:valAx>
        <c:axId val="189783424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781888"/>
        <c:crosses val="autoZero"/>
        <c:crossBetween val="midCat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layout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7187972" y="1303676"/>
      <a:ext cx="4645289" cy="2360423"/>
    </a:xfrm>
    <a:prstGeom prst="rect">
      <a:avLst/>
    </a:prstGeom>
    <a:noFill/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0" i="0" u="none" strike="noStrike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Диаграмма 3</a:t>
            </a:r>
            <a:endParaRPr lang="en-US"/>
          </a:p>
        </c:rich>
      </c:tx>
      <c:layout/>
      <c:overlay val="0"/>
      <c:spPr>
        <a:prstGeom prst="rect">
          <a:avLst/>
        </a:prstGeom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B3-45A6-B851-33DA2226D7EF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B3-45A6-B851-33DA2226D7EF}"/>
              </c:ext>
            </c:extLst>
          </c:dPt>
          <c:dPt>
            <c:idx val="2"/>
            <c:bubble3D val="0"/>
            <c:spPr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B3-45A6-B851-33DA2226D7EF}"/>
              </c:ext>
            </c:extLst>
          </c:dPt>
          <c:dPt>
            <c:idx val="3"/>
            <c:bubble3D val="0"/>
            <c:spPr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B3-45A6-B851-33DA2226D7E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9B3-45A6-B851-33DA2226D7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9B3-45A6-B851-33DA2226D7EF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9B3-45A6-B851-33DA2226D7EF}"/>
              </c:ext>
            </c:extLst>
          </c:dPt>
          <c:dPt>
            <c:idx val="2"/>
            <c:bubble3D val="0"/>
            <c:spPr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9B3-45A6-B851-33DA2226D7EF}"/>
              </c:ext>
            </c:extLst>
          </c:dPt>
          <c:dPt>
            <c:idx val="3"/>
            <c:bubble3D val="0"/>
            <c:spPr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9B3-45A6-B851-33DA2226D7E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9B3-45A6-B851-33DA2226D7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9B3-45A6-B851-33DA2226D7EF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9B3-45A6-B851-33DA2226D7EF}"/>
              </c:ext>
            </c:extLst>
          </c:dPt>
          <c:dPt>
            <c:idx val="2"/>
            <c:bubble3D val="0"/>
            <c:spPr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9B3-45A6-B851-33DA2226D7EF}"/>
              </c:ext>
            </c:extLst>
          </c:dPt>
          <c:dPt>
            <c:idx val="3"/>
            <c:bubble3D val="0"/>
            <c:spPr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9B3-45A6-B851-33DA2226D7E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F9B3-45A6-B851-33DA2226D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prstGeom prst="rect">
          <a:avLst/>
        </a:prstGeom>
        <a:noFill/>
        <a:ln>
          <a:noFill/>
        </a:ln>
        <a:effectLst/>
      </c:spPr>
    </c:plotArea>
    <c:legend>
      <c:legendPos val="b"/>
      <c:layout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xfrm>
      <a:off x="2644141" y="3856316"/>
      <a:ext cx="4356607" cy="2719889"/>
    </a:xfrm>
    <a:prstGeom prst="rect">
      <a:avLst/>
    </a:prstGeom>
    <a:noFill/>
    <a:ln>
      <a:solidFill>
        <a:schemeClr val="accent1"/>
      </a:solidFill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0" i="0" u="none" strike="noStrik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Диаграмма 4</a:t>
            </a:r>
            <a:endParaRPr lang="en-US"/>
          </a:p>
        </c:rich>
      </c:tx>
      <c:layout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prstGeom prst="rect">
              <a:avLst/>
            </a:prstGeom>
            <a:solidFill>
              <a:srgbClr val="4472C4"/>
            </a:solidFill>
            <a:ln>
              <a:noFill/>
            </a:ln>
            <a:effectLst/>
          </c:spPr>
          <c:invertIfNegative val="1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10B-4179-88A8-FBF6FAF90F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prstGeom prst="rect">
              <a:avLst/>
            </a:prstGeom>
            <a:solidFill>
              <a:srgbClr val="ED7D31"/>
            </a:solidFill>
            <a:ln>
              <a:noFill/>
            </a:ln>
            <a:effectLst/>
          </c:spPr>
          <c:invertIfNegative val="1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A10B-4179-88A8-FBF6FAF90F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prstGeom prst="rect">
              <a:avLst/>
            </a:prstGeom>
            <a:solidFill>
              <a:srgbClr val="A5A5A5"/>
            </a:solidFill>
            <a:ln>
              <a:noFill/>
            </a:ln>
            <a:effectLst/>
          </c:spPr>
          <c:invertIfNegative val="1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2-A10B-4179-88A8-FBF6FAF90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90188928"/>
        <c:axId val="190207104"/>
      </c:barChart>
      <c:catAx>
        <c:axId val="19018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207104"/>
        <c:crosses val="autoZero"/>
        <c:auto val="1"/>
        <c:lblAlgn val="ctr"/>
        <c:lblOffset val="100"/>
        <c:noMultiLvlLbl val="0"/>
      </c:catAx>
      <c:valAx>
        <c:axId val="190207104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188928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layout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7187972" y="3856315"/>
      <a:ext cx="4645289" cy="2719889"/>
    </a:xfrm>
    <a:prstGeom prst="rect">
      <a:avLst/>
    </a:prstGeom>
    <a:noFill/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  <a:bevel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4F56A80-63A7-451A-A059-29398CD6AC4B}" type="datetime1">
              <a:rPr lang="ru-RU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9B1CDD-9ED7-6341-AD8A-A1B648B890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07A1AEC-CEA2-48DC-A962-05D12FCFDFEA}" type="datetime1">
              <a:rPr lang="ru-RU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9B1CDD-9ED7-6341-AD8A-A1B648B890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754A8E-5937-41BE-BC78-BB9510FBF91B}" type="datetime1">
              <a:rPr lang="ru-RU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9B1CDD-9ED7-6341-AD8A-A1B648B890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DA9E483-C4EE-4240-AA90-A6FE1B76A34B}" type="datetime1">
              <a:rPr lang="ru-RU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9B1CDD-9ED7-6341-AD8A-A1B648B890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60D2512-71B9-4667-A210-AA9DB6D3749F}" type="datetime1">
              <a:rPr lang="ru-RU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9B1CDD-9ED7-6341-AD8A-A1B648B890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0D961B3-06A3-4746-A2E8-6C96074E4E22}" type="datetime1">
              <a:rPr lang="ru-RU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9B1CDD-9ED7-6341-AD8A-A1B648B890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A8B2C32-0A2C-4706-8B16-860E2E9E57C3}" type="datetime1">
              <a:rPr lang="ru-RU"/>
              <a:t>11.02.2026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9B1CDD-9ED7-6341-AD8A-A1B648B890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1C83724-614B-4F7E-B058-439EE64600C1}" type="datetime1">
              <a:rPr lang="ru-RU"/>
              <a:t>11.02.2026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9B1CDD-9ED7-6341-AD8A-A1B648B890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9BC1BD-7501-485A-980D-8D22631E6280}" type="datetime1">
              <a:rPr lang="ru-RU"/>
              <a:t>11.02.2026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9B1CDD-9ED7-6341-AD8A-A1B648B890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F342532-15B2-482D-A42A-6530C8DBE49A}" type="datetime1">
              <a:rPr lang="ru-RU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9B1CDD-9ED7-6341-AD8A-A1B648B890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95E75DB-88EF-4C3B-B004-75FBBA764BC9}" type="datetime1">
              <a:rPr lang="ru-RU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9B1CDD-9ED7-6341-AD8A-A1B648B890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036F6C-4CEE-485E-862E-CE0239429AFC}" type="datetime1">
              <a:rPr lang="ru-RU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9B1CDD-9ED7-6341-AD8A-A1B648B890E6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5;&#1090;&#1088;.&#1088;&#1092;/challenges-prioritie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ifap.ru/library/gost/701002018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 bwMode="auto">
          <a:xfrm>
            <a:off x="-304" y="6687281"/>
            <a:ext cx="12192303" cy="170719"/>
          </a:xfrm>
          <a:prstGeom prst="rect">
            <a:avLst/>
          </a:prstGeom>
          <a:solidFill>
            <a:srgbClr val="862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orbe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0" y="-4628"/>
            <a:ext cx="12192000" cy="1217965"/>
          </a:xfrm>
          <a:prstGeom prst="rect">
            <a:avLst/>
          </a:prstGeom>
          <a:solidFill>
            <a:srgbClr val="03A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orbe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6059489" y="311966"/>
            <a:ext cx="5636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chemeClr val="bg1"/>
                </a:solidFill>
                <a:latin typeface="Corbel"/>
                <a:ea typeface="Tahoma"/>
                <a:cs typeface="Arial"/>
              </a:rPr>
              <a:t>Оформление презентации  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952574" y="6222078"/>
            <a:ext cx="2743200" cy="365125"/>
          </a:xfrm>
        </p:spPr>
        <p:txBody>
          <a:bodyPr/>
          <a:lstStyle/>
          <a:p>
            <a:pPr>
              <a:defRPr/>
            </a:pPr>
            <a:fld id="{AE9B1CDD-9ED7-6341-AD8A-A1B648B890E6}" type="slidenum">
              <a:rPr lang="ru-RU" sz="2400">
                <a:latin typeface="Corbel"/>
                <a:cs typeface="Arial"/>
              </a:rPr>
              <a:t>1</a:t>
            </a:fld>
            <a:endParaRPr lang="ru-RU" sz="2400">
              <a:latin typeface="Corbe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325983" y="1566009"/>
            <a:ext cx="1152464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Blip>
                <a:blip r:embed="rId2"/>
              </a:buBlip>
              <a:defRPr/>
            </a:pPr>
            <a:r>
              <a:rPr lang="ru-RU" sz="2000">
                <a:cs typeface="Arial"/>
              </a:rPr>
              <a:t>Желательные шрифты: </a:t>
            </a:r>
            <a:r>
              <a:rPr lang="en-US" sz="1600">
                <a:latin typeface="Calibri"/>
                <a:cs typeface="Calibri"/>
              </a:rPr>
              <a:t>Calibri</a:t>
            </a:r>
            <a:r>
              <a:rPr lang="ru-RU" sz="1600">
                <a:cs typeface="Arial"/>
              </a:rPr>
              <a:t>, </a:t>
            </a:r>
            <a:r>
              <a:rPr lang="en-US" sz="1600">
                <a:latin typeface="Times New Roman"/>
                <a:cs typeface="Times New Roman"/>
              </a:rPr>
              <a:t>Times New Roman</a:t>
            </a:r>
            <a:r>
              <a:rPr lang="en-US" sz="1600">
                <a:cs typeface="Arial"/>
              </a:rPr>
              <a:t>, </a:t>
            </a:r>
            <a:r>
              <a:rPr lang="en-US" sz="1600">
                <a:latin typeface="Arial"/>
                <a:cs typeface="Arial"/>
              </a:rPr>
              <a:t>Arial</a:t>
            </a:r>
            <a:r>
              <a:rPr lang="ru-RU" sz="2000">
                <a:cs typeface="Arial"/>
              </a:rPr>
              <a:t>;</a:t>
            </a:r>
            <a:endParaRPr/>
          </a:p>
          <a:p>
            <a:pPr marL="457200" indent="-457200">
              <a:spcBef>
                <a:spcPts val="1200"/>
              </a:spcBef>
              <a:buBlip>
                <a:blip r:embed="rId2"/>
              </a:buBlip>
              <a:defRPr/>
            </a:pPr>
            <a:r>
              <a:rPr lang="ru-RU" sz="2000">
                <a:cs typeface="Arial"/>
              </a:rPr>
              <a:t>Основной размер шрифта - </a:t>
            </a:r>
            <a:r>
              <a:rPr lang="ru-RU" sz="1600">
                <a:cs typeface="Arial"/>
              </a:rPr>
              <a:t>16 пт</a:t>
            </a:r>
            <a:r>
              <a:rPr lang="ru-RU" sz="2000">
                <a:cs typeface="Arial"/>
              </a:rPr>
              <a:t>; минимальный допустимый - </a:t>
            </a:r>
            <a:r>
              <a:rPr lang="ru-RU" sz="1400">
                <a:cs typeface="Arial"/>
              </a:rPr>
              <a:t>14 пт</a:t>
            </a:r>
            <a:r>
              <a:rPr lang="ru-RU" sz="2000">
                <a:cs typeface="Arial"/>
              </a:rPr>
              <a:t>;</a:t>
            </a:r>
            <a:endParaRPr/>
          </a:p>
          <a:p>
            <a:pPr marL="457200" indent="-457200">
              <a:spcBef>
                <a:spcPts val="1200"/>
              </a:spcBef>
              <a:buBlip>
                <a:blip r:embed="rId2"/>
              </a:buBlip>
              <a:defRPr/>
            </a:pPr>
            <a:r>
              <a:rPr lang="ru-RU" sz="2000">
                <a:cs typeface="Arial"/>
              </a:rPr>
              <a:t>Допустимые цвета текста: черный, </a:t>
            </a:r>
            <a:r>
              <a:rPr lang="ru-RU" sz="2000">
                <a:solidFill>
                  <a:srgbClr val="8627AE"/>
                </a:solidFill>
                <a:cs typeface="Arial"/>
              </a:rPr>
              <a:t>фиолетовый, </a:t>
            </a:r>
            <a:r>
              <a:rPr lang="ru-RU" sz="2000">
                <a:solidFill>
                  <a:schemeClr val="accent1">
                    <a:lumMod val="50000"/>
                  </a:schemeClr>
                </a:solidFill>
                <a:cs typeface="Arial"/>
              </a:rPr>
              <a:t>синий, </a:t>
            </a:r>
            <a:r>
              <a:rPr lang="ru-RU" sz="2000">
                <a:solidFill>
                  <a:srgbClr val="C00000"/>
                </a:solidFill>
                <a:cs typeface="Arial"/>
              </a:rPr>
              <a:t>красный</a:t>
            </a:r>
            <a:r>
              <a:rPr lang="ru-RU" sz="2000" b="1">
                <a:solidFill>
                  <a:srgbClr val="8627AE"/>
                </a:solidFill>
                <a:cs typeface="Arial"/>
              </a:rPr>
              <a:t> </a:t>
            </a:r>
            <a:r>
              <a:rPr lang="ru-RU" sz="2000">
                <a:cs typeface="Arial"/>
              </a:rPr>
              <a:t>и другие;</a:t>
            </a:r>
          </a:p>
          <a:p>
            <a:pPr marL="457200" indent="-457200">
              <a:spcBef>
                <a:spcPts val="1200"/>
              </a:spcBef>
              <a:buBlip>
                <a:blip r:embed="rId2"/>
              </a:buBlip>
              <a:defRPr/>
            </a:pPr>
            <a:r>
              <a:rPr lang="ru-RU" sz="2000">
                <a:cs typeface="Arial"/>
              </a:rPr>
              <a:t>Допустимые варианты написания текста: без форматирования, </a:t>
            </a:r>
            <a:r>
              <a:rPr lang="ru-RU" sz="2000" i="1">
                <a:cs typeface="Arial"/>
              </a:rPr>
              <a:t>курсив</a:t>
            </a:r>
            <a:r>
              <a:rPr lang="ru-RU" sz="2000">
                <a:cs typeface="Arial"/>
              </a:rPr>
              <a:t>, </a:t>
            </a:r>
            <a:r>
              <a:rPr lang="ru-RU" sz="2000" b="1">
                <a:cs typeface="Arial"/>
              </a:rPr>
              <a:t>полужирный</a:t>
            </a:r>
            <a:r>
              <a:rPr lang="ru-RU" sz="2000">
                <a:cs typeface="Arial"/>
              </a:rPr>
              <a:t> и </a:t>
            </a:r>
            <a:r>
              <a:rPr lang="ru-RU" sz="2000" u="sng">
                <a:cs typeface="Arial"/>
              </a:rPr>
              <a:t>подчеркнутый</a:t>
            </a:r>
            <a:r>
              <a:rPr lang="ru-RU" sz="2000">
                <a:cs typeface="Arial"/>
              </a:rPr>
              <a:t> для визуального выделения</a:t>
            </a:r>
            <a:r>
              <a:rPr lang="en-US" sz="2000">
                <a:cs typeface="Arial"/>
              </a:rPr>
              <a:t> </a:t>
            </a:r>
            <a:r>
              <a:rPr lang="ru-RU" sz="2000">
                <a:cs typeface="Arial"/>
              </a:rPr>
              <a:t>в тексе. </a:t>
            </a:r>
            <a:r>
              <a:rPr lang="ru-RU" sz="1600" b="1">
                <a:cs typeface="Arial"/>
              </a:rPr>
              <a:t>Например</a:t>
            </a:r>
            <a:r>
              <a:rPr lang="ru-RU" sz="1600">
                <a:cs typeface="Arial"/>
              </a:rPr>
              <a:t>: Ученье — </a:t>
            </a:r>
            <a:r>
              <a:rPr lang="ru-RU" sz="1600" i="1">
                <a:cs typeface="Arial"/>
              </a:rPr>
              <a:t>свет</a:t>
            </a:r>
            <a:r>
              <a:rPr lang="ru-RU" sz="1600">
                <a:cs typeface="Arial"/>
              </a:rPr>
              <a:t>, а неученье — </a:t>
            </a:r>
            <a:r>
              <a:rPr lang="ru-RU" sz="1600" u="sng">
                <a:cs typeface="Arial"/>
              </a:rPr>
              <a:t>тьма</a:t>
            </a:r>
            <a:endParaRPr/>
          </a:p>
          <a:p>
            <a:pPr marL="457200" indent="-457200">
              <a:spcBef>
                <a:spcPts val="1200"/>
              </a:spcBef>
              <a:buBlip>
                <a:blip r:embed="rId2"/>
              </a:buBlip>
              <a:defRPr/>
            </a:pPr>
            <a:r>
              <a:rPr lang="ru-RU" sz="2000" spc="25">
                <a:cs typeface="Arial"/>
              </a:rPr>
              <a:t>Ссылки на литературные источники в формате </a:t>
            </a:r>
            <a:r>
              <a:rPr lang="en-US" sz="2000" spc="25">
                <a:cs typeface="Arial"/>
              </a:rPr>
              <a:t>[</a:t>
            </a:r>
            <a:r>
              <a:rPr lang="ru-RU" sz="2000" spc="25">
                <a:cs typeface="Arial"/>
              </a:rPr>
              <a:t>Иванов и др., 2025</a:t>
            </a:r>
            <a:r>
              <a:rPr lang="en-US" sz="2000" spc="25">
                <a:cs typeface="Arial"/>
              </a:rPr>
              <a:t>]</a:t>
            </a:r>
            <a:r>
              <a:rPr lang="ru-RU" sz="2000" spc="25">
                <a:cs typeface="Arial"/>
              </a:rPr>
              <a:t>.</a:t>
            </a:r>
            <a:endParaRPr/>
          </a:p>
          <a:p>
            <a:pPr marL="457200" indent="-457200">
              <a:spcBef>
                <a:spcPts val="1200"/>
              </a:spcBef>
              <a:buBlip>
                <a:blip r:embed="rId2"/>
              </a:buBlip>
              <a:defRPr/>
            </a:pPr>
            <a:r>
              <a:rPr lang="ru-RU" sz="2000">
                <a:cs typeface="Arial"/>
              </a:rPr>
              <a:t>Слайды должны быть пронумерованы</a:t>
            </a:r>
            <a:endParaRPr/>
          </a:p>
          <a:p>
            <a:pPr marL="457200" indent="-457200">
              <a:spcBef>
                <a:spcPts val="1200"/>
              </a:spcBef>
              <a:buBlip>
                <a:blip r:embed="rId2"/>
              </a:buBlip>
              <a:defRPr/>
            </a:pPr>
            <a:r>
              <a:rPr lang="ru-RU" sz="2000">
                <a:cs typeface="Arial"/>
              </a:rPr>
              <a:t>Обязательно показывайте во время доклада, куда слушатель должен смотреть</a:t>
            </a:r>
            <a:endParaRPr/>
          </a:p>
          <a:p>
            <a:pPr marL="457200" indent="-457200">
              <a:spcBef>
                <a:spcPts val="1200"/>
              </a:spcBef>
              <a:buBlip>
                <a:blip r:embed="rId2"/>
              </a:buBlip>
              <a:defRPr/>
            </a:pPr>
            <a:r>
              <a:rPr lang="ru-RU" sz="2000">
                <a:cs typeface="Arial"/>
              </a:rPr>
              <a:t>Старайтесь рассказывать свой доклад, а не читать с листочка </a:t>
            </a:r>
            <a:endParaRPr/>
          </a:p>
          <a:p>
            <a:pPr>
              <a:spcBef>
                <a:spcPts val="1200"/>
              </a:spcBef>
              <a:defRPr/>
            </a:pPr>
            <a:endParaRPr lang="ru-RU" sz="2000">
              <a:cs typeface="Arial"/>
            </a:endParaRPr>
          </a:p>
          <a:p>
            <a:pPr algn="ctr">
              <a:spcBef>
                <a:spcPts val="1200"/>
              </a:spcBef>
              <a:defRPr/>
            </a:pPr>
            <a:r>
              <a:rPr lang="ru-RU" sz="2400" b="1" u="sng">
                <a:solidFill>
                  <a:srgbClr val="8627AE"/>
                </a:solidFill>
                <a:cs typeface="Arial"/>
              </a:rPr>
              <a:t>Не забудьте удалить лишние слайды в итоговом варианте презентации! </a:t>
            </a:r>
            <a:endParaRPr/>
          </a:p>
        </p:txBody>
      </p:sp>
      <p:pic>
        <p:nvPicPr>
          <p:cNvPr id="726986143" name="Рисунок 72698614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5982" y="292999"/>
            <a:ext cx="2190749" cy="664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 bwMode="auto">
          <a:xfrm>
            <a:off x="-304" y="6687281"/>
            <a:ext cx="12192303" cy="170719"/>
          </a:xfrm>
          <a:prstGeom prst="rect">
            <a:avLst/>
          </a:prstGeom>
          <a:solidFill>
            <a:srgbClr val="862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orbe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0" y="-4628"/>
            <a:ext cx="12192000" cy="1217965"/>
          </a:xfrm>
          <a:prstGeom prst="rect">
            <a:avLst/>
          </a:prstGeom>
          <a:solidFill>
            <a:srgbClr val="03A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orbe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296667" y="188856"/>
            <a:ext cx="5641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bg1"/>
                </a:solidFill>
                <a:latin typeface="Corbel"/>
                <a:ea typeface="Tahoma"/>
                <a:cs typeface="Arial"/>
              </a:rPr>
              <a:t>Вместо таблиц лучше использовать графики и диаграммы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952574" y="6222078"/>
            <a:ext cx="2743200" cy="365125"/>
          </a:xfrm>
        </p:spPr>
        <p:txBody>
          <a:bodyPr/>
          <a:lstStyle/>
          <a:p>
            <a:pPr>
              <a:defRPr/>
            </a:pPr>
            <a:fld id="{AE9B1CDD-9ED7-6341-AD8A-A1B648B890E6}" type="slidenum">
              <a:rPr lang="ru-RU" sz="2400">
                <a:latin typeface="Corbel"/>
                <a:cs typeface="Arial"/>
              </a:rPr>
              <a:t>10</a:t>
            </a:fld>
            <a:endParaRPr lang="ru-RU" sz="2400">
              <a:latin typeface="Corbe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86839" y="1404256"/>
            <a:ext cx="42301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  <a:defRPr/>
            </a:pPr>
            <a:r>
              <a:rPr lang="ru-RU" sz="2000">
                <a:latin typeface="Corbel"/>
                <a:cs typeface="Arial"/>
              </a:rPr>
              <a:t>По возможности -  </a:t>
            </a:r>
            <a:r>
              <a:rPr lang="ru-RU" sz="2000" b="1">
                <a:latin typeface="Corbel"/>
                <a:cs typeface="Arial"/>
              </a:rPr>
              <a:t>избегайте таблиц</a:t>
            </a:r>
            <a:r>
              <a:rPr lang="ru-RU" sz="2000">
                <a:latin typeface="Corbel"/>
                <a:cs typeface="Arial"/>
              </a:rPr>
              <a:t>, т.к. данные в виде диаграмм и графиков наиболее читаемые </a:t>
            </a:r>
            <a:endParaRPr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  <a:defRPr/>
            </a:pPr>
            <a:r>
              <a:rPr lang="ru-RU" sz="2000">
                <a:latin typeface="Corbel"/>
                <a:cs typeface="Arial"/>
              </a:rPr>
              <a:t>Размер шрифта в таблицах: не менее 14 пт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  <a:defRPr/>
            </a:pPr>
            <a:r>
              <a:rPr lang="ru-RU" sz="2000">
                <a:latin typeface="Corbel"/>
                <a:cs typeface="Arial"/>
              </a:rPr>
              <a:t>Максимальный размер таблицы: 6 столбцов, 10 строк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4589067" y="1846022"/>
          <a:ext cx="6470877" cy="1419694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776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7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6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0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733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u="none" strike="noStrike">
                          <a:latin typeface="Mistral"/>
                        </a:rPr>
                        <a:t>Точка наблюдения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Mistr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u="none" strike="noStrike">
                          <a:latin typeface="Mistral"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Mistr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u="none" strike="noStrike">
                          <a:latin typeface="Mistral"/>
                        </a:rPr>
                        <a:t>Точка наблюдения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Mistr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u="none" strike="noStrike">
                          <a:latin typeface="Mistral"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Mistr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u="none" strike="noStrike">
                          <a:latin typeface="Mistral"/>
                        </a:rPr>
                        <a:t>Точка наблюдения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Mistr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u="none" strike="noStrike">
                          <a:latin typeface="Mistral"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Mistral"/>
                        <a:cs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47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u="none" strike="noStrike">
                          <a:latin typeface="Mistral"/>
                        </a:rPr>
                        <a:t>точка 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Mistr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u="none" strike="noStrike">
                          <a:latin typeface="Mistral"/>
                        </a:rPr>
                        <a:t>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Mistr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u="none" strike="noStrike">
                          <a:latin typeface="Mistral"/>
                        </a:rPr>
                        <a:t>точка 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Mistr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u="none" strike="noStrike">
                          <a:latin typeface="Mistral"/>
                        </a:rPr>
                        <a:t>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Mistr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u="none" strike="noStrike">
                          <a:latin typeface="Mistral"/>
                        </a:rPr>
                        <a:t>точка 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Mistr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u="none" strike="noStrike">
                          <a:latin typeface="Mistral"/>
                        </a:rPr>
                        <a:t>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Mistral"/>
                        <a:cs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47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u="none" strike="noStrike">
                          <a:latin typeface="Mistral"/>
                        </a:rPr>
                        <a:t>точка 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Mistr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u="none" strike="noStrike">
                          <a:latin typeface="Mistral"/>
                        </a:rPr>
                        <a:t>23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Mistr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u="none" strike="noStrike">
                          <a:latin typeface="Mistral"/>
                        </a:rPr>
                        <a:t>точка 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Mistr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u="none" strike="noStrike">
                          <a:latin typeface="Mistral"/>
                        </a:rPr>
                        <a:t>23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Mistr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u="none" strike="noStrike">
                          <a:latin typeface="Mistral"/>
                        </a:rPr>
                        <a:t>точка 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Mistr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u="none" strike="noStrike">
                          <a:latin typeface="Mistral"/>
                        </a:rPr>
                        <a:t>23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Mistral"/>
                        <a:cs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47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u="none" strike="noStrike">
                          <a:latin typeface="Mistral"/>
                        </a:rPr>
                        <a:t>точка 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Mistr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u="none" strike="noStrike">
                          <a:latin typeface="Mistral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Mistr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u="none" strike="noStrike">
                          <a:latin typeface="Mistral"/>
                        </a:rPr>
                        <a:t>точка 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Mistr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u="none" strike="noStrike">
                          <a:latin typeface="Mistral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Mistr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u="none" strike="noStrike">
                          <a:latin typeface="Mistral"/>
                        </a:rPr>
                        <a:t>точка 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Mistr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u="none" strike="noStrike">
                          <a:latin typeface="Mistral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Mistral"/>
                        <a:cs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47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u="none" strike="noStrike">
                          <a:latin typeface="Mistral"/>
                        </a:rPr>
                        <a:t>точка 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Mistr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u="none" strike="noStrike">
                          <a:latin typeface="Mistral"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Mistr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u="none" strike="noStrike">
                          <a:latin typeface="Mistral"/>
                        </a:rPr>
                        <a:t>точка 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Mistr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u="none" strike="noStrike">
                          <a:latin typeface="Mistral"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Mistr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u="none" strike="noStrike">
                          <a:latin typeface="Mistral"/>
                        </a:rPr>
                        <a:t>точка 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Mistr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u="none" strike="noStrike">
                          <a:latin typeface="Mistral"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Mistral"/>
                        <a:cs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47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u="none" strike="noStrike">
                          <a:latin typeface="Mistral"/>
                        </a:rPr>
                        <a:t>точка 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Mistr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u="none" strike="noStrike">
                          <a:latin typeface="Mistral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Mistr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u="none" strike="noStrike">
                          <a:latin typeface="Mistral"/>
                        </a:rPr>
                        <a:t>точка 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Mistr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u="none" strike="noStrike">
                          <a:latin typeface="Mistral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Mistr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u="none" strike="noStrike">
                          <a:latin typeface="Mistral"/>
                        </a:rPr>
                        <a:t>точка 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Mistr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u="none" strike="noStrike">
                          <a:latin typeface="Mistral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Mistral"/>
                        <a:cs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4589067" y="4025771"/>
          <a:ext cx="7202403" cy="256107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612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7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5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9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210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u="none" strike="noStrike">
                          <a:latin typeface="Arial"/>
                          <a:cs typeface="Arial"/>
                        </a:rPr>
                        <a:t>Точка наблюдения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9A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u="none" strike="noStrike">
                          <a:latin typeface="Arial"/>
                          <a:cs typeface="Arial"/>
                        </a:rPr>
                        <a:t>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9A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u="none" strike="noStrike">
                          <a:latin typeface="Arial"/>
                          <a:cs typeface="Arial"/>
                        </a:rPr>
                        <a:t>Точка наблюдения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9A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u="none" strike="noStrike">
                          <a:latin typeface="Arial"/>
                          <a:cs typeface="Arial"/>
                        </a:rPr>
                        <a:t>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9A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u="none" strike="noStrike">
                          <a:latin typeface="Arial"/>
                          <a:cs typeface="Arial"/>
                        </a:rPr>
                        <a:t>Точка наблюдения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9A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u="none" strike="noStrike">
                          <a:latin typeface="Arial"/>
                          <a:cs typeface="Arial"/>
                        </a:rPr>
                        <a:t>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9A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79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u="none" strike="noStrike">
                          <a:latin typeface="Arial"/>
                          <a:cs typeface="Arial"/>
                        </a:rPr>
                        <a:t>точка 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9A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u="none" strike="noStrike">
                          <a:latin typeface="Arial"/>
                          <a:cs typeface="Arial"/>
                        </a:rPr>
                        <a:t>56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9A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u="none" strike="noStrike">
                          <a:latin typeface="Arial"/>
                          <a:cs typeface="Arial"/>
                        </a:rPr>
                        <a:t>точка 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9A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u="none" strike="noStrike">
                          <a:latin typeface="Arial"/>
                          <a:cs typeface="Arial"/>
                        </a:rPr>
                        <a:t>56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  <a:round/>
                    </a:lnB>
                    <a:solidFill>
                      <a:srgbClr val="9A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u="none" strike="noStrike">
                          <a:latin typeface="Arial"/>
                          <a:cs typeface="Arial"/>
                        </a:rPr>
                        <a:t>точка 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9A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u="none" strike="noStrike">
                          <a:latin typeface="Arial"/>
                          <a:cs typeface="Arial"/>
                        </a:rPr>
                        <a:t>56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  <a:round/>
                    </a:lnB>
                    <a:solidFill>
                      <a:srgbClr val="9A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79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u="none" strike="noStrike">
                          <a:latin typeface="Arial"/>
                          <a:cs typeface="Arial"/>
                        </a:rPr>
                        <a:t>точка 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9A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u="none" strike="noStrike">
                          <a:latin typeface="Arial"/>
                          <a:cs typeface="Arial"/>
                        </a:rPr>
                        <a:t>23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9A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u="none" strike="noStrike">
                          <a:latin typeface="Arial"/>
                          <a:cs typeface="Arial"/>
                        </a:rPr>
                        <a:t>точка 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9A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u="none" strike="noStrike">
                          <a:latin typeface="Arial"/>
                          <a:cs typeface="Arial"/>
                        </a:rPr>
                        <a:t>23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9A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u="none" strike="noStrike">
                          <a:latin typeface="Arial"/>
                          <a:cs typeface="Arial"/>
                        </a:rPr>
                        <a:t>точка 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9A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u="none" strike="noStrike">
                          <a:latin typeface="Arial"/>
                          <a:cs typeface="Arial"/>
                        </a:rPr>
                        <a:t>23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9A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79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u="none" strike="noStrike">
                          <a:latin typeface="Arial"/>
                          <a:cs typeface="Arial"/>
                        </a:rPr>
                        <a:t>точка 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9A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u="none" strike="noStrike">
                          <a:latin typeface="Arial"/>
                          <a:cs typeface="Arial"/>
                        </a:rPr>
                        <a:t>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9A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u="none" strike="noStrike">
                          <a:latin typeface="Arial"/>
                          <a:cs typeface="Arial"/>
                        </a:rPr>
                        <a:t>точка 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9A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u="none" strike="noStrike">
                          <a:latin typeface="Arial"/>
                          <a:cs typeface="Arial"/>
                        </a:rPr>
                        <a:t>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9A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u="none" strike="noStrike">
                          <a:latin typeface="Arial"/>
                          <a:cs typeface="Arial"/>
                        </a:rPr>
                        <a:t>точка 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9A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u="none" strike="noStrike">
                          <a:latin typeface="Arial"/>
                          <a:cs typeface="Arial"/>
                        </a:rPr>
                        <a:t>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9A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79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u="none" strike="noStrike">
                          <a:latin typeface="Arial"/>
                          <a:cs typeface="Arial"/>
                        </a:rPr>
                        <a:t>точка 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9A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u="none" strike="noStrike">
                          <a:latin typeface="Arial"/>
                          <a:cs typeface="Arial"/>
                        </a:rPr>
                        <a:t>14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9A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u="none" strike="noStrike">
                          <a:latin typeface="Arial"/>
                          <a:cs typeface="Arial"/>
                        </a:rPr>
                        <a:t>точка 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9A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u="none" strike="noStrike">
                          <a:latin typeface="Arial"/>
                          <a:cs typeface="Arial"/>
                        </a:rPr>
                        <a:t>14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9A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u="none" strike="noStrike">
                          <a:latin typeface="Arial"/>
                          <a:cs typeface="Arial"/>
                        </a:rPr>
                        <a:t>точка 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9A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u="none" strike="noStrike">
                          <a:latin typeface="Arial"/>
                          <a:cs typeface="Arial"/>
                        </a:rPr>
                        <a:t>14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9A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79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u="none" strike="noStrike">
                          <a:latin typeface="Arial"/>
                          <a:cs typeface="Arial"/>
                        </a:rPr>
                        <a:t>точка 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9A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u="none" strike="noStrike">
                          <a:latin typeface="Arial"/>
                          <a:cs typeface="Arial"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9A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u="none" strike="noStrike">
                          <a:latin typeface="Arial"/>
                          <a:cs typeface="Arial"/>
                        </a:rPr>
                        <a:t>точка 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9A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u="none" strike="noStrike">
                          <a:latin typeface="Arial"/>
                          <a:cs typeface="Arial"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9A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u="none" strike="noStrike">
                          <a:latin typeface="Arial"/>
                          <a:cs typeface="Arial"/>
                        </a:rPr>
                        <a:t>точка 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9A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u="none" strike="noStrike">
                          <a:latin typeface="Arial"/>
                          <a:cs typeface="Arial"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9A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 bwMode="auto">
          <a:xfrm>
            <a:off x="4585040" y="1207325"/>
            <a:ext cx="7693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latin typeface="Corbel"/>
                <a:cs typeface="Arial"/>
              </a:rPr>
              <a:t>Плохой</a:t>
            </a:r>
            <a:r>
              <a:rPr lang="ru-RU">
                <a:latin typeface="Corbel"/>
                <a:cs typeface="Arial"/>
              </a:rPr>
              <a:t> пример таблицы – мелко (размер шрифта 11 пт), текст без контраста к фону, шрифт плохо читается, неаккуратное оформление</a:t>
            </a:r>
            <a:endParaRPr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4589000" y="3373428"/>
            <a:ext cx="7198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latin typeface="Corbel"/>
                <a:cs typeface="Arial"/>
              </a:rPr>
              <a:t>Хороший</a:t>
            </a:r>
            <a:r>
              <a:rPr lang="ru-RU">
                <a:latin typeface="Corbel"/>
                <a:cs typeface="Arial"/>
              </a:rPr>
              <a:t> пример таблицы – крупно (размер шрифта 18 пт), </a:t>
            </a:r>
            <a:endParaRPr/>
          </a:p>
          <a:p>
            <a:pPr>
              <a:defRPr/>
            </a:pPr>
            <a:r>
              <a:rPr lang="ru-RU">
                <a:latin typeface="Corbel"/>
                <a:cs typeface="Arial"/>
              </a:rPr>
              <a:t>текст с контрастом к фону, аккуратное оформление</a:t>
            </a:r>
            <a:endParaRPr/>
          </a:p>
        </p:txBody>
      </p:sp>
      <p:sp>
        <p:nvSpPr>
          <p:cNvPr id="14" name="TextBox 13"/>
          <p:cNvSpPr txBox="1"/>
          <p:nvPr/>
        </p:nvSpPr>
        <p:spPr bwMode="auto">
          <a:xfrm>
            <a:off x="296667" y="4694245"/>
            <a:ext cx="372915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00">
                <a:latin typeface="Corbel"/>
                <a:cs typeface="Arial"/>
              </a:rPr>
              <a:t>Обязательно </a:t>
            </a:r>
            <a:r>
              <a:rPr lang="ru-RU" sz="2000" b="1">
                <a:solidFill>
                  <a:srgbClr val="8627AE"/>
                </a:solidFill>
                <a:latin typeface="Corbel"/>
                <a:cs typeface="Arial"/>
              </a:rPr>
              <a:t>показывайте</a:t>
            </a:r>
            <a:r>
              <a:rPr lang="ru-RU" sz="2000" b="1">
                <a:latin typeface="Corbel"/>
                <a:cs typeface="Arial"/>
              </a:rPr>
              <a:t> </a:t>
            </a:r>
            <a:r>
              <a:rPr lang="ru-RU" sz="2000">
                <a:latin typeface="Corbel"/>
                <a:cs typeface="Arial"/>
              </a:rPr>
              <a:t>во время доклада, куда слушатель должен смотреть. </a:t>
            </a:r>
            <a:endParaRPr/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00">
                <a:latin typeface="Corbel"/>
                <a:cs typeface="Arial"/>
              </a:rPr>
              <a:t>Иначе никто ничего не сможет понять </a:t>
            </a:r>
          </a:p>
        </p:txBody>
      </p:sp>
      <p:pic>
        <p:nvPicPr>
          <p:cNvPr id="570833829" name="Рисунок 57083382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81774" y="292998"/>
            <a:ext cx="2190749" cy="664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 bwMode="auto">
          <a:xfrm>
            <a:off x="-304" y="6687281"/>
            <a:ext cx="12192303" cy="170719"/>
          </a:xfrm>
          <a:prstGeom prst="rect">
            <a:avLst/>
          </a:prstGeom>
          <a:solidFill>
            <a:srgbClr val="862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orbel"/>
              <a:cs typeface="Arial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0" y="-13421"/>
            <a:ext cx="12192000" cy="1217965"/>
          </a:xfrm>
          <a:prstGeom prst="rect">
            <a:avLst/>
          </a:prstGeom>
          <a:solidFill>
            <a:srgbClr val="03A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orbe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1052648" y="303173"/>
            <a:ext cx="10787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chemeClr val="bg1"/>
                </a:solidFill>
                <a:latin typeface="Corbel"/>
                <a:ea typeface="Tahoma"/>
                <a:cs typeface="Arial"/>
              </a:rPr>
              <a:t>Выводы </a:t>
            </a:r>
            <a:endParaRPr/>
          </a:p>
        </p:txBody>
      </p:sp>
      <p:sp>
        <p:nvSpPr>
          <p:cNvPr id="10" name="TextBox 9"/>
          <p:cNvSpPr txBox="1"/>
          <p:nvPr/>
        </p:nvSpPr>
        <p:spPr bwMode="auto">
          <a:xfrm>
            <a:off x="366847" y="1751689"/>
            <a:ext cx="11279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spc="25">
                <a:latin typeface="Corbel"/>
                <a:cs typeface="Arial"/>
              </a:rPr>
              <a:t>1. Вывод 1 соответствует задаче 1 </a:t>
            </a:r>
            <a:br>
              <a:rPr lang="ru-RU" sz="3200" spc="25">
                <a:latin typeface="Corbel"/>
                <a:cs typeface="Arial"/>
              </a:rPr>
            </a:br>
            <a:endParaRPr lang="ru-RU" sz="3200" spc="25">
              <a:latin typeface="Corbel"/>
              <a:cs typeface="Arial"/>
            </a:endParaRPr>
          </a:p>
          <a:p>
            <a:pPr>
              <a:defRPr/>
            </a:pPr>
            <a:r>
              <a:rPr lang="ru-RU" sz="3200" spc="25">
                <a:latin typeface="Corbel"/>
                <a:cs typeface="Arial"/>
              </a:rPr>
              <a:t>2. Вывод 2 соответствует задаче 2</a:t>
            </a:r>
            <a:endParaRPr/>
          </a:p>
          <a:p>
            <a:pPr>
              <a:defRPr/>
            </a:pPr>
            <a:endParaRPr lang="ru-RU" sz="3200" spc="25">
              <a:latin typeface="Corbel"/>
              <a:cs typeface="Arial"/>
            </a:endParaRPr>
          </a:p>
          <a:p>
            <a:pPr>
              <a:defRPr/>
            </a:pPr>
            <a:r>
              <a:rPr lang="ru-RU" sz="3200" spc="25">
                <a:latin typeface="Corbel"/>
                <a:cs typeface="Arial"/>
              </a:rPr>
              <a:t>3. Вывод 3 соответствует задаче 3</a:t>
            </a:r>
            <a:endParaRPr/>
          </a:p>
          <a:p>
            <a:pPr>
              <a:defRPr/>
            </a:pPr>
            <a:endParaRPr lang="ru-RU" sz="3200" spc="25">
              <a:latin typeface="Corbel"/>
              <a:cs typeface="Arial"/>
            </a:endParaRPr>
          </a:p>
          <a:p>
            <a:pPr>
              <a:defRPr/>
            </a:pPr>
            <a:endParaRPr lang="ru-RU" sz="3200" spc="25">
              <a:latin typeface="Corbel"/>
              <a:cs typeface="Arial"/>
            </a:endParaRPr>
          </a:p>
          <a:p>
            <a:pPr algn="ctr">
              <a:defRPr/>
            </a:pPr>
            <a:r>
              <a:rPr lang="ru-RU" sz="3200" i="1" spc="25">
                <a:solidFill>
                  <a:srgbClr val="8627AE"/>
                </a:solidFill>
                <a:latin typeface="Corbel"/>
                <a:cs typeface="Arial"/>
              </a:rPr>
              <a:t>Формулировка выводов не должна повторять </a:t>
            </a:r>
          </a:p>
          <a:p>
            <a:pPr algn="ctr">
              <a:defRPr/>
            </a:pPr>
            <a:r>
              <a:rPr lang="ru-RU" sz="3200" i="1" spc="25">
                <a:solidFill>
                  <a:srgbClr val="8627AE"/>
                </a:solidFill>
                <a:latin typeface="Corbel"/>
                <a:cs typeface="Arial"/>
              </a:rPr>
              <a:t>полученные результаты </a:t>
            </a:r>
            <a:endParaRPr/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952574" y="6222078"/>
            <a:ext cx="2743200" cy="365125"/>
          </a:xfrm>
        </p:spPr>
        <p:txBody>
          <a:bodyPr/>
          <a:lstStyle/>
          <a:p>
            <a:pPr>
              <a:defRPr/>
            </a:pPr>
            <a:fld id="{AE9B1CDD-9ED7-6341-AD8A-A1B648B890E6}" type="slidenum">
              <a:rPr lang="ru-RU" sz="2400">
                <a:latin typeface="Corbel"/>
                <a:cs typeface="Arial"/>
              </a:rPr>
              <a:t>11</a:t>
            </a:fld>
            <a:endParaRPr lang="ru-RU" sz="2400">
              <a:latin typeface="Corbel"/>
              <a:cs typeface="Arial"/>
            </a:endParaRPr>
          </a:p>
        </p:txBody>
      </p:sp>
      <p:pic>
        <p:nvPicPr>
          <p:cNvPr id="214772681" name="Рисунок 21477268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81774" y="292998"/>
            <a:ext cx="2190749" cy="664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 bwMode="auto">
          <a:xfrm>
            <a:off x="-36664" y="6587203"/>
            <a:ext cx="12192303" cy="170719"/>
          </a:xfrm>
          <a:prstGeom prst="rect">
            <a:avLst/>
          </a:prstGeom>
          <a:solidFill>
            <a:srgbClr val="862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orbel"/>
              <a:cs typeface="Arial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0" y="-4628"/>
            <a:ext cx="12192000" cy="1217965"/>
          </a:xfrm>
          <a:prstGeom prst="rect">
            <a:avLst/>
          </a:prstGeom>
          <a:solidFill>
            <a:srgbClr val="03A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orbe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69354" y="166369"/>
            <a:ext cx="6231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chemeClr val="bg1"/>
                </a:solidFill>
                <a:latin typeface="Corbel"/>
                <a:ea typeface="Tahoma"/>
                <a:cs typeface="Arial"/>
              </a:rPr>
              <a:t>Заключение, </a:t>
            </a:r>
          </a:p>
          <a:p>
            <a:pPr algn="ctr">
              <a:defRPr/>
            </a:pPr>
            <a:r>
              <a:rPr lang="ru-RU" sz="2800" b="1">
                <a:solidFill>
                  <a:schemeClr val="bg1"/>
                </a:solidFill>
                <a:latin typeface="Corbel"/>
                <a:ea typeface="Tahoma"/>
                <a:cs typeface="Arial"/>
              </a:rPr>
              <a:t>перспективы исследования</a:t>
            </a:r>
            <a:endParaRPr/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952574" y="6222078"/>
            <a:ext cx="2743200" cy="365125"/>
          </a:xfrm>
        </p:spPr>
        <p:txBody>
          <a:bodyPr/>
          <a:lstStyle/>
          <a:p>
            <a:pPr>
              <a:defRPr/>
            </a:pPr>
            <a:fld id="{AE9B1CDD-9ED7-6341-AD8A-A1B648B890E6}" type="slidenum">
              <a:rPr lang="ru-RU" sz="2400">
                <a:latin typeface="Corbel"/>
                <a:cs typeface="Arial"/>
              </a:rPr>
              <a:t>12</a:t>
            </a:fld>
            <a:endParaRPr lang="ru-RU" sz="2400">
              <a:latin typeface="Corbe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432218" y="1589487"/>
            <a:ext cx="107276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ru-RU" sz="2400" spc="25">
                <a:latin typeface="Corbel"/>
                <a:cs typeface="Arial"/>
              </a:rPr>
              <a:t>Доказана ли гипотеза?</a:t>
            </a:r>
          </a:p>
          <a:p>
            <a:pPr marL="342900" indent="-342900">
              <a:buFont typeface="Arial"/>
              <a:buChar char="•"/>
              <a:defRPr/>
            </a:pPr>
            <a:endParaRPr lang="ru-RU" sz="2400" spc="25">
              <a:latin typeface="Corbel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ru-RU" sz="2400" spc="25">
                <a:latin typeface="Corbel"/>
                <a:cs typeface="Arial"/>
              </a:rPr>
              <a:t>Подчеркните научную и/или практическую значимость работы.</a:t>
            </a:r>
            <a:endParaRPr/>
          </a:p>
          <a:p>
            <a:pPr>
              <a:defRPr/>
            </a:pPr>
            <a:r>
              <a:rPr lang="ru-RU" sz="2400" spc="25">
                <a:latin typeface="Corbel"/>
                <a:cs typeface="Arial"/>
              </a:rPr>
              <a:t>     Каковы возможные применения вашего исследования? </a:t>
            </a:r>
          </a:p>
          <a:p>
            <a:pPr>
              <a:defRPr/>
            </a:pPr>
            <a:r>
              <a:rPr lang="ru-RU" sz="2400" spc="25">
                <a:latin typeface="Corbel"/>
                <a:cs typeface="Arial"/>
              </a:rPr>
              <a:t>     Что оно меняет в текущем понимании проблемы?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ru-RU" sz="2400" spc="25">
              <a:latin typeface="Corbel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ru-RU" sz="2400" spc="25">
                <a:latin typeface="Corbel"/>
                <a:cs typeface="Arial"/>
              </a:rPr>
              <a:t>Что вы не успели сделать, но планируете? 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ru-RU" sz="2400" spc="25">
              <a:latin typeface="Corbel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ru-RU" sz="2400" spc="25">
                <a:latin typeface="Corbel"/>
                <a:cs typeface="Arial"/>
              </a:rPr>
              <a:t>Какие неожиданные результаты появились в процессе работы?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ru-RU" sz="2400" spc="25">
              <a:latin typeface="Corbel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ru-RU" sz="2400" spc="25">
                <a:latin typeface="Corbel"/>
                <a:cs typeface="Arial"/>
              </a:rPr>
              <a:t>Как можно углубить или расширить ваше исследование? </a:t>
            </a:r>
            <a:endParaRPr/>
          </a:p>
        </p:txBody>
      </p:sp>
      <p:pic>
        <p:nvPicPr>
          <p:cNvPr id="1685418450" name="Рисунок 168541844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81774" y="292998"/>
            <a:ext cx="2190749" cy="664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 bwMode="auto">
          <a:xfrm>
            <a:off x="-304" y="6687281"/>
            <a:ext cx="12192303" cy="170719"/>
          </a:xfrm>
          <a:prstGeom prst="rect">
            <a:avLst/>
          </a:prstGeom>
          <a:solidFill>
            <a:srgbClr val="862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orbel"/>
              <a:cs typeface="Arial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0" y="-4628"/>
            <a:ext cx="12192000" cy="1217965"/>
          </a:xfrm>
          <a:prstGeom prst="rect">
            <a:avLst/>
          </a:prstGeom>
          <a:solidFill>
            <a:srgbClr val="03A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orbe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239692" y="337658"/>
            <a:ext cx="6231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chemeClr val="bg1"/>
                </a:solidFill>
                <a:latin typeface="Corbel"/>
                <a:ea typeface="Tahoma"/>
                <a:cs typeface="Arial"/>
              </a:rPr>
              <a:t>Благодарности</a:t>
            </a: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952574" y="6222078"/>
            <a:ext cx="2743200" cy="365125"/>
          </a:xfrm>
        </p:spPr>
        <p:txBody>
          <a:bodyPr/>
          <a:lstStyle/>
          <a:p>
            <a:pPr>
              <a:defRPr/>
            </a:pPr>
            <a:fld id="{AE9B1CDD-9ED7-6341-AD8A-A1B648B890E6}" type="slidenum">
              <a:rPr lang="ru-RU" sz="2400">
                <a:latin typeface="Corbel"/>
                <a:cs typeface="Arial"/>
              </a:rPr>
              <a:t>13</a:t>
            </a:fld>
            <a:endParaRPr lang="ru-RU" sz="2400">
              <a:latin typeface="Corbe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496226" y="1688151"/>
            <a:ext cx="10727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spc="25">
                <a:latin typeface="Corbel"/>
                <a:cs typeface="Arial"/>
              </a:rPr>
              <a:t>Руководителю, партнерам проекта и т.д.…</a:t>
            </a:r>
          </a:p>
        </p:txBody>
      </p:sp>
      <p:pic>
        <p:nvPicPr>
          <p:cNvPr id="639665647" name="Рисунок 63966564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81774" y="292998"/>
            <a:ext cx="2190749" cy="664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 bwMode="auto">
          <a:xfrm>
            <a:off x="-304" y="6687281"/>
            <a:ext cx="12192303" cy="170719"/>
          </a:xfrm>
          <a:prstGeom prst="rect">
            <a:avLst/>
          </a:prstGeom>
          <a:solidFill>
            <a:srgbClr val="862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orbel"/>
              <a:cs typeface="Arial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-304" y="-4628"/>
            <a:ext cx="12192000" cy="1217965"/>
          </a:xfrm>
          <a:prstGeom prst="rect">
            <a:avLst/>
          </a:prstGeom>
          <a:solidFill>
            <a:srgbClr val="03A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orbe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5722790" y="311966"/>
            <a:ext cx="6086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3200" b="1">
                <a:solidFill>
                  <a:schemeClr val="bg1"/>
                </a:solidFill>
                <a:latin typeface="Corbel"/>
                <a:ea typeface="Tahoma"/>
                <a:cs typeface="Arial"/>
              </a:rPr>
              <a:t>Материалы и методы</a:t>
            </a: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952574" y="6222078"/>
            <a:ext cx="2743200" cy="365125"/>
          </a:xfrm>
        </p:spPr>
        <p:txBody>
          <a:bodyPr/>
          <a:lstStyle/>
          <a:p>
            <a:pPr>
              <a:defRPr/>
            </a:pPr>
            <a:fld id="{AE9B1CDD-9ED7-6341-AD8A-A1B648B890E6}" type="slidenum">
              <a:rPr lang="ru-RU" sz="2400">
                <a:latin typeface="Corbel"/>
                <a:cs typeface="Arial"/>
              </a:rPr>
              <a:t>15</a:t>
            </a:fld>
            <a:endParaRPr lang="ru-RU" sz="2400">
              <a:latin typeface="Corbe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27240" y="1333147"/>
            <a:ext cx="573224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/>
              <a:t>Полевые методы исследования</a:t>
            </a:r>
            <a:endParaRPr/>
          </a:p>
          <a:p>
            <a:pPr>
              <a:defRPr/>
            </a:pPr>
            <a:endParaRPr lang="ru-RU" sz="1000" b="1"/>
          </a:p>
          <a:p>
            <a:pPr marL="285750" indent="-285750">
              <a:buFont typeface="Arial"/>
              <a:buChar char="•"/>
              <a:defRPr/>
            </a:pPr>
            <a:r>
              <a:rPr lang="ru-RU"/>
              <a:t>Отбор проб воды 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/>
              <a:t>Измерение прозрачности с помощью диска Секки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ru-RU"/>
              <a:t>Измерение температуры с помощью термометра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/>
              <a:t>Определение цветности</a:t>
            </a:r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Измерение основных параметров на месте: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ru-RU"/>
              <a:t>pH (кислотность) – с помощью pH-метра.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/>
              <a:t>Электропроводность / минерализация – кондуктометром.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/>
              <a:t>Растворенный кислород (O₂) – оксиметром.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/>
              <a:t>Окислительно-восстановительный потенциал (Eh).</a:t>
            </a:r>
            <a:endParaRPr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211520" y="1333147"/>
            <a:ext cx="559755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2400" b="1"/>
              <a:t>Лабораторные методы исследования:</a:t>
            </a:r>
            <a:endParaRPr/>
          </a:p>
          <a:p>
            <a:pPr marL="28575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/>
              <a:t>Аэрофотосъемка и космические снимки - оценка состояния водного объекта, динамики берегов, цветения воды, температуры поверхности.</a:t>
            </a:r>
            <a:endParaRPr/>
          </a:p>
          <a:p>
            <a:pPr marL="28575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/>
              <a:t>Гидрохимический анализ воды с помощью …</a:t>
            </a:r>
            <a:endParaRPr/>
          </a:p>
          <a:p>
            <a:pPr marL="28575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/>
              <a:t>Определение биогенных элементов - азот, фосфор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/>
              <a:t>Определение основных ионов - гидрокарбонаты, сульфаты, хлориды, кальций, магний, калий, натрий.</a:t>
            </a:r>
            <a:endParaRPr/>
          </a:p>
        </p:txBody>
      </p:sp>
      <p:pic>
        <p:nvPicPr>
          <p:cNvPr id="1603737209" name="Рисунок 160373720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3349" y="292998"/>
            <a:ext cx="2190749" cy="664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 bwMode="auto">
          <a:xfrm>
            <a:off x="-304" y="6687281"/>
            <a:ext cx="12192303" cy="170719"/>
          </a:xfrm>
          <a:prstGeom prst="rect">
            <a:avLst/>
          </a:prstGeom>
          <a:solidFill>
            <a:srgbClr val="862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orbel"/>
              <a:cs typeface="Arial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-304" y="-4628"/>
            <a:ext cx="12192000" cy="1217965"/>
          </a:xfrm>
          <a:prstGeom prst="rect">
            <a:avLst/>
          </a:prstGeom>
          <a:solidFill>
            <a:srgbClr val="03A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orbe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5722790" y="311966"/>
            <a:ext cx="6086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3200" b="1">
                <a:solidFill>
                  <a:schemeClr val="bg1"/>
                </a:solidFill>
                <a:latin typeface="Corbel"/>
                <a:ea typeface="Tahoma"/>
                <a:cs typeface="Arial"/>
              </a:rPr>
              <a:t>Дополнительные слайды</a:t>
            </a: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952574" y="6222078"/>
            <a:ext cx="2743200" cy="365125"/>
          </a:xfrm>
        </p:spPr>
        <p:txBody>
          <a:bodyPr/>
          <a:lstStyle/>
          <a:p>
            <a:pPr>
              <a:defRPr/>
            </a:pPr>
            <a:fld id="{AE9B1CDD-9ED7-6341-AD8A-A1B648B890E6}" type="slidenum">
              <a:rPr lang="ru-RU" sz="2400">
                <a:latin typeface="Corbel"/>
                <a:cs typeface="Arial"/>
              </a:rPr>
              <a:t>16</a:t>
            </a:fld>
            <a:endParaRPr lang="ru-RU" sz="2400">
              <a:latin typeface="Corbel"/>
              <a:cs typeface="Arial"/>
            </a:endParaRPr>
          </a:p>
        </p:txBody>
      </p:sp>
      <p:graphicFrame>
        <p:nvGraphicFramePr>
          <p:cNvPr id="12" name="Chart 1"/>
          <p:cNvGraphicFramePr>
            <a:graphicFrameLocks/>
          </p:cNvGraphicFramePr>
          <p:nvPr/>
        </p:nvGraphicFramePr>
        <p:xfrm>
          <a:off x="2644140" y="1303676"/>
          <a:ext cx="4356608" cy="2360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5"/>
          <p:cNvGraphicFramePr>
            <a:graphicFrameLocks/>
          </p:cNvGraphicFramePr>
          <p:nvPr/>
        </p:nvGraphicFramePr>
        <p:xfrm>
          <a:off x="7187972" y="1303676"/>
          <a:ext cx="4645289" cy="2360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6"/>
          <p:cNvGraphicFramePr>
            <a:graphicFrameLocks/>
          </p:cNvGraphicFramePr>
          <p:nvPr/>
        </p:nvGraphicFramePr>
        <p:xfrm>
          <a:off x="2644141" y="3856316"/>
          <a:ext cx="4356607" cy="2719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7"/>
          <p:cNvGraphicFramePr>
            <a:graphicFrameLocks/>
          </p:cNvGraphicFramePr>
          <p:nvPr/>
        </p:nvGraphicFramePr>
        <p:xfrm>
          <a:off x="7187972" y="3856315"/>
          <a:ext cx="4645289" cy="2719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 bwMode="auto">
          <a:xfrm>
            <a:off x="246184" y="1563318"/>
            <a:ext cx="22860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800" b="1">
                <a:latin typeface="Corbel"/>
                <a:cs typeface="Arial"/>
              </a:rPr>
              <a:t>Дополнительные</a:t>
            </a:r>
            <a:r>
              <a:rPr lang="ru-RU" sz="1800">
                <a:latin typeface="Corbel"/>
                <a:cs typeface="Arial"/>
              </a:rPr>
              <a:t> рисунки, графики, диаграммы</a:t>
            </a:r>
            <a:r>
              <a:rPr lang="ru-RU">
                <a:latin typeface="Corbel"/>
                <a:cs typeface="Arial"/>
              </a:rPr>
              <a:t>, фотографии и т.д. </a:t>
            </a:r>
            <a:endParaRPr lang="ru-RU" sz="1800">
              <a:latin typeface="Corbel"/>
              <a:cs typeface="Arial"/>
            </a:endParaRPr>
          </a:p>
        </p:txBody>
      </p:sp>
      <p:pic>
        <p:nvPicPr>
          <p:cNvPr id="368173362" name="Рисунок 36817336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53389" y="292998"/>
            <a:ext cx="2190749" cy="664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 bwMode="auto">
          <a:xfrm>
            <a:off x="-304" y="6687281"/>
            <a:ext cx="12192303" cy="170719"/>
          </a:xfrm>
          <a:prstGeom prst="rect">
            <a:avLst/>
          </a:prstGeom>
          <a:solidFill>
            <a:srgbClr val="862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orbel"/>
              <a:cs typeface="Arial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-304" y="-4628"/>
            <a:ext cx="12192000" cy="1217965"/>
          </a:xfrm>
          <a:prstGeom prst="rect">
            <a:avLst/>
          </a:prstGeom>
          <a:solidFill>
            <a:srgbClr val="03A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orbe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5722790" y="311966"/>
            <a:ext cx="6086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3200" b="1">
                <a:solidFill>
                  <a:schemeClr val="bg1"/>
                </a:solidFill>
                <a:latin typeface="Corbel"/>
                <a:ea typeface="Tahoma"/>
                <a:cs typeface="Arial"/>
              </a:rPr>
              <a:t>Дополнительные слайды</a:t>
            </a: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952574" y="6222078"/>
            <a:ext cx="2743200" cy="365125"/>
          </a:xfrm>
        </p:spPr>
        <p:txBody>
          <a:bodyPr/>
          <a:lstStyle/>
          <a:p>
            <a:pPr>
              <a:defRPr/>
            </a:pPr>
            <a:fld id="{AE9B1CDD-9ED7-6341-AD8A-A1B648B890E6}" type="slidenum">
              <a:rPr lang="ru-RU" sz="2400">
                <a:latin typeface="Corbel"/>
                <a:cs typeface="Arial"/>
              </a:rPr>
              <a:t>17</a:t>
            </a:fld>
            <a:endParaRPr lang="ru-RU" sz="2400">
              <a:latin typeface="Corbel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02544" y="2371725"/>
            <a:ext cx="10240491" cy="32993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602544" y="1478700"/>
            <a:ext cx="5788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ru-RU" sz="2400" b="1">
                <a:latin typeface="Corbel"/>
                <a:cs typeface="Arial"/>
              </a:rPr>
              <a:t>Пример Большого вызова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722790" y="14197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pc="25">
                <a:latin typeface="Corbel"/>
                <a:cs typeface="Arial"/>
              </a:rPr>
              <a:t>Большие вызовы и приоритеты НТР РФ вы можете посмотреть по ссылке: </a:t>
            </a:r>
            <a:r>
              <a:rPr lang="ru-RU" u="sng" spc="25">
                <a:latin typeface="Corbel"/>
                <a:cs typeface="Arial"/>
                <a:hlinkClick r:id="rId3" tooltip="https://нтр.рф/challenges-priorities/"/>
              </a:rPr>
              <a:t>https://нтр.рф/challenges-priorities/</a:t>
            </a:r>
            <a:endParaRPr lang="ru-RU"/>
          </a:p>
        </p:txBody>
      </p:sp>
      <p:pic>
        <p:nvPicPr>
          <p:cNvPr id="1962230821" name="Рисунок 196223082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02543" y="272049"/>
            <a:ext cx="2190749" cy="664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 bwMode="auto">
          <a:xfrm>
            <a:off x="-304" y="6687281"/>
            <a:ext cx="12192303" cy="170719"/>
          </a:xfrm>
          <a:prstGeom prst="rect">
            <a:avLst/>
          </a:prstGeom>
          <a:solidFill>
            <a:srgbClr val="862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orbel"/>
              <a:cs typeface="Arial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-304" y="-4628"/>
            <a:ext cx="12192000" cy="1217965"/>
          </a:xfrm>
          <a:prstGeom prst="rect">
            <a:avLst/>
          </a:prstGeom>
          <a:solidFill>
            <a:srgbClr val="03A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orbe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5722790" y="311966"/>
            <a:ext cx="6086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3200" b="1">
                <a:solidFill>
                  <a:schemeClr val="bg1"/>
                </a:solidFill>
                <a:latin typeface="Corbel"/>
                <a:ea typeface="Tahoma"/>
                <a:cs typeface="Arial"/>
              </a:rPr>
              <a:t>Использованная литература</a:t>
            </a:r>
            <a:endParaRPr/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952574" y="6222078"/>
            <a:ext cx="2743200" cy="365125"/>
          </a:xfrm>
        </p:spPr>
        <p:txBody>
          <a:bodyPr/>
          <a:lstStyle/>
          <a:p>
            <a:pPr>
              <a:defRPr/>
            </a:pPr>
            <a:fld id="{AE9B1CDD-9ED7-6341-AD8A-A1B648B890E6}" type="slidenum">
              <a:rPr lang="ru-RU" sz="2400">
                <a:latin typeface="Corbel"/>
                <a:cs typeface="Arial"/>
              </a:rPr>
              <a:t>18</a:t>
            </a:fld>
            <a:endParaRPr lang="ru-RU" sz="2400">
              <a:latin typeface="Corbe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623128" y="1905036"/>
            <a:ext cx="90659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spc="25" dirty="0">
                <a:latin typeface="Corbel"/>
                <a:cs typeface="Arial"/>
              </a:rPr>
              <a:t>Список использованной литературы нужен в тексте работы. </a:t>
            </a:r>
            <a:br>
              <a:rPr lang="ru-RU" sz="2400" spc="25" dirty="0">
                <a:latin typeface="Corbel"/>
                <a:cs typeface="Arial"/>
              </a:rPr>
            </a:br>
            <a:r>
              <a:rPr lang="ru-RU" sz="2400" spc="25" dirty="0">
                <a:latin typeface="Corbel"/>
                <a:cs typeface="Arial"/>
              </a:rPr>
              <a:t>В презентации можно делать ссылки там, где это нужно. </a:t>
            </a:r>
            <a:endParaRPr dirty="0"/>
          </a:p>
          <a:p>
            <a:pPr>
              <a:defRPr/>
            </a:pPr>
            <a:endParaRPr lang="ru-RU" sz="2400" spc="25" dirty="0">
              <a:latin typeface="Corbel"/>
              <a:cs typeface="Arial"/>
            </a:endParaRPr>
          </a:p>
          <a:p>
            <a:pPr>
              <a:defRPr/>
            </a:pPr>
            <a:r>
              <a:rPr lang="ru-RU" sz="2400" spc="25" dirty="0">
                <a:latin typeface="Corbel"/>
                <a:cs typeface="Arial"/>
              </a:rPr>
              <a:t>Рекомендуется оформление согласно ГОСТ Р 7.0.100–2018  </a:t>
            </a:r>
            <a:endParaRPr dirty="0"/>
          </a:p>
          <a:p>
            <a:pPr>
              <a:defRPr/>
            </a:pPr>
            <a:r>
              <a:rPr lang="ru-RU" sz="2400" spc="25" dirty="0">
                <a:latin typeface="Corbel"/>
                <a:cs typeface="Arial"/>
              </a:rPr>
              <a:t>«Библиографическая запись. Библиографическое описание. Общие требования и правила составления.»</a:t>
            </a:r>
            <a:endParaRPr dirty="0"/>
          </a:p>
          <a:p>
            <a:pPr>
              <a:defRPr/>
            </a:pPr>
            <a:endParaRPr lang="ru-RU" sz="2400" spc="25" dirty="0">
              <a:latin typeface="Corbel"/>
              <a:cs typeface="Arial"/>
            </a:endParaRPr>
          </a:p>
          <a:p>
            <a:pPr>
              <a:defRPr/>
            </a:pPr>
            <a:r>
              <a:rPr lang="ru-RU" sz="2400" spc="25" dirty="0">
                <a:latin typeface="Corbel"/>
                <a:cs typeface="Arial"/>
              </a:rPr>
              <a:t>Ссылка для просмотра: </a:t>
            </a:r>
            <a:r>
              <a:rPr lang="ru-RU" sz="2400" u="sng" spc="25" dirty="0">
                <a:latin typeface="Corbel"/>
                <a:cs typeface="Arial"/>
                <a:hlinkClick r:id="rId2" tooltip="https://ifap.ru/library/gost/701002018.pdf"/>
              </a:rPr>
              <a:t>https://ifap.ru/library/gost/701002018.pdf</a:t>
            </a:r>
            <a:r>
              <a:rPr lang="ru-RU" sz="2400" spc="25" dirty="0">
                <a:latin typeface="Corbel"/>
                <a:cs typeface="Arial"/>
              </a:rPr>
              <a:t> </a:t>
            </a:r>
            <a:endParaRPr dirty="0"/>
          </a:p>
        </p:txBody>
      </p:sp>
      <p:pic>
        <p:nvPicPr>
          <p:cNvPr id="2137756378" name="Рисунок 213775637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3127" y="311965"/>
            <a:ext cx="2190749" cy="664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521110" y="348426"/>
            <a:ext cx="111497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Corbel"/>
                <a:cs typeface="Arial"/>
              </a:rPr>
              <a:t>Всероссийский конкурс научно-технологических </a:t>
            </a:r>
            <a:endParaRPr lang="en-US" sz="2000" b="1" dirty="0">
              <a:solidFill>
                <a:schemeClr val="bg1"/>
              </a:solidFill>
              <a:latin typeface="Corbel"/>
              <a:cs typeface="Arial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Corbel"/>
                <a:cs typeface="Arial"/>
              </a:rPr>
              <a:t>проектов «Большие вызовы»</a:t>
            </a:r>
            <a:endParaRPr dirty="0"/>
          </a:p>
        </p:txBody>
      </p:sp>
      <p:sp>
        <p:nvSpPr>
          <p:cNvPr id="13" name="TextBox 12"/>
          <p:cNvSpPr txBox="1"/>
          <p:nvPr/>
        </p:nvSpPr>
        <p:spPr bwMode="auto">
          <a:xfrm>
            <a:off x="1049215" y="2392280"/>
            <a:ext cx="100935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Arial Black"/>
                <a:cs typeface="Arial"/>
              </a:rPr>
              <a:t>При соблюдении этих рекомендаций </a:t>
            </a:r>
            <a:endParaRPr dirty="0"/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Arial Black"/>
                <a:cs typeface="Arial"/>
              </a:rPr>
              <a:t>ваша презентация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Arial Black"/>
                <a:cs typeface="Arial"/>
              </a:rPr>
              <a:t>будет оформлена должным образом,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Arial Black"/>
                <a:cs typeface="Arial"/>
              </a:rPr>
              <a:t>а исследование — убедительно представлено</a:t>
            </a:r>
          </a:p>
        </p:txBody>
      </p:sp>
      <p:pic>
        <p:nvPicPr>
          <p:cNvPr id="574307609" name="Рисунок 57430760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1109" y="512427"/>
            <a:ext cx="1749434" cy="5307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 bwMode="auto">
          <a:xfrm>
            <a:off x="-304" y="6687281"/>
            <a:ext cx="12192303" cy="170719"/>
          </a:xfrm>
          <a:prstGeom prst="rect">
            <a:avLst/>
          </a:prstGeom>
          <a:solidFill>
            <a:srgbClr val="862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orbe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0" y="-4628"/>
            <a:ext cx="12192000" cy="1217965"/>
          </a:xfrm>
          <a:prstGeom prst="rect">
            <a:avLst/>
          </a:prstGeom>
          <a:solidFill>
            <a:srgbClr val="03A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orbe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6312099" y="363694"/>
            <a:ext cx="587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Corbel"/>
                <a:ea typeface="Tahoma"/>
                <a:cs typeface="Arial"/>
              </a:rPr>
              <a:t>Рекомендуемый порядок слайдов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952574" y="6222078"/>
            <a:ext cx="2743200" cy="365125"/>
          </a:xfrm>
        </p:spPr>
        <p:txBody>
          <a:bodyPr/>
          <a:lstStyle/>
          <a:p>
            <a:pPr>
              <a:defRPr/>
            </a:pPr>
            <a:fld id="{AE9B1CDD-9ED7-6341-AD8A-A1B648B890E6}" type="slidenum">
              <a:rPr lang="ru-RU" sz="2400">
                <a:latin typeface="Corbel"/>
                <a:cs typeface="Arial"/>
              </a:rPr>
              <a:t>2</a:t>
            </a:fld>
            <a:endParaRPr lang="ru-RU" sz="2400">
              <a:latin typeface="Corbe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64904" y="1493207"/>
            <a:ext cx="1093313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  <a:defRPr/>
            </a:pPr>
            <a:r>
              <a:rPr lang="ru-RU" sz="2100" b="1">
                <a:ea typeface="Tahoma"/>
                <a:cs typeface="Tahoma"/>
              </a:rPr>
              <a:t>Титульный</a:t>
            </a:r>
            <a:r>
              <a:rPr lang="ru-RU" sz="2100">
                <a:ea typeface="Tahoma"/>
                <a:cs typeface="Tahoma"/>
              </a:rPr>
              <a:t> слайд</a:t>
            </a:r>
            <a:endParaRPr/>
          </a:p>
          <a:p>
            <a:pPr marL="342900" indent="-342900">
              <a:buBlip>
                <a:blip r:embed="rId2"/>
              </a:buBlip>
              <a:defRPr/>
            </a:pPr>
            <a:r>
              <a:rPr lang="ru-RU" sz="2100" b="1">
                <a:ea typeface="Tahoma"/>
                <a:cs typeface="Tahoma"/>
              </a:rPr>
              <a:t>Актуальность, проблема</a:t>
            </a:r>
            <a:r>
              <a:rPr lang="ru-RU">
                <a:solidFill>
                  <a:schemeClr val="accent1"/>
                </a:solidFill>
                <a:ea typeface="Tahoma"/>
                <a:cs typeface="Tahoma"/>
              </a:rPr>
              <a:t>. </a:t>
            </a:r>
            <a:r>
              <a:rPr lang="ru-RU" b="1" i="1">
                <a:solidFill>
                  <a:srgbClr val="8627AE"/>
                </a:solidFill>
                <a:ea typeface="Tahoma"/>
                <a:cs typeface="Tahoma"/>
              </a:rPr>
              <a:t>Всё </a:t>
            </a:r>
            <a:r>
              <a:rPr lang="ru-RU" i="1">
                <a:ea typeface="Tahoma"/>
                <a:cs typeface="Tahoma"/>
              </a:rPr>
              <a:t>об объекте исследования нужно рассказать </a:t>
            </a:r>
            <a:r>
              <a:rPr lang="ru-RU" b="1" i="1">
                <a:solidFill>
                  <a:srgbClr val="8627AE"/>
                </a:solidFill>
                <a:ea typeface="Tahoma"/>
                <a:cs typeface="Tahoma"/>
              </a:rPr>
              <a:t>до</a:t>
            </a:r>
            <a:r>
              <a:rPr lang="ru-RU" i="1">
                <a:ea typeface="Tahoma"/>
                <a:cs typeface="Tahoma"/>
              </a:rPr>
              <a:t> цели и задач</a:t>
            </a:r>
            <a:endParaRPr lang="ru-RU">
              <a:ea typeface="Tahoma"/>
              <a:cs typeface="Tahoma"/>
            </a:endParaRPr>
          </a:p>
          <a:p>
            <a:pPr marL="342900" indent="-342900">
              <a:spcBef>
                <a:spcPts val="1200"/>
              </a:spcBef>
              <a:buBlip>
                <a:blip r:embed="rId2"/>
              </a:buBlip>
              <a:defRPr/>
            </a:pPr>
            <a:r>
              <a:rPr lang="ru-RU" sz="2100" b="1">
                <a:ea typeface="Tahoma"/>
                <a:cs typeface="Tahoma"/>
              </a:rPr>
              <a:t>Цель, задачи, гипотеза</a:t>
            </a:r>
            <a:endParaRPr lang="ru-RU" sz="2100" i="1">
              <a:ea typeface="Tahoma"/>
              <a:cs typeface="Tahoma"/>
            </a:endParaRPr>
          </a:p>
          <a:p>
            <a:pPr marL="342900" indent="-342900">
              <a:spcBef>
                <a:spcPts val="1200"/>
              </a:spcBef>
              <a:buBlip>
                <a:blip r:embed="rId2"/>
              </a:buBlip>
              <a:defRPr/>
            </a:pPr>
            <a:r>
              <a:rPr lang="ru-RU" sz="2100" b="1">
                <a:ea typeface="Tahoma"/>
                <a:cs typeface="Tahoma"/>
              </a:rPr>
              <a:t>Методы и материалы. </a:t>
            </a:r>
            <a:r>
              <a:rPr lang="ru-RU">
                <a:ea typeface="Tahoma"/>
                <a:cs typeface="Tahoma"/>
              </a:rPr>
              <a:t>Вы можете рассказывать о методах отдельно или в контексте полученных результатов</a:t>
            </a:r>
            <a:endParaRPr lang="ru-RU" sz="2100">
              <a:ea typeface="Tahoma"/>
              <a:cs typeface="Tahoma"/>
            </a:endParaRPr>
          </a:p>
          <a:p>
            <a:pPr marL="342900" indent="-342900">
              <a:spcBef>
                <a:spcPts val="1200"/>
              </a:spcBef>
              <a:buBlip>
                <a:blip r:embed="rId2"/>
              </a:buBlip>
              <a:defRPr/>
            </a:pPr>
            <a:r>
              <a:rPr lang="ru-RU" sz="2100" b="1">
                <a:ea typeface="Tahoma"/>
                <a:cs typeface="Tahoma"/>
              </a:rPr>
              <a:t>Результаты и их обсуждение</a:t>
            </a:r>
            <a:endParaRPr lang="ru-RU">
              <a:ea typeface="Tahoma"/>
              <a:cs typeface="Tahoma"/>
            </a:endParaRPr>
          </a:p>
          <a:p>
            <a:pPr marL="342900" indent="-342900">
              <a:spcBef>
                <a:spcPts val="1200"/>
              </a:spcBef>
              <a:buBlip>
                <a:blip r:embed="rId2"/>
              </a:buBlip>
              <a:defRPr/>
            </a:pPr>
            <a:r>
              <a:rPr lang="ru-RU" sz="2100" b="1">
                <a:ea typeface="Tahoma"/>
                <a:cs typeface="Tahoma"/>
              </a:rPr>
              <a:t>Выводы</a:t>
            </a:r>
            <a:r>
              <a:rPr lang="ru-RU" sz="2100">
                <a:ea typeface="Tahoma"/>
                <a:cs typeface="Tahoma"/>
              </a:rPr>
              <a:t> </a:t>
            </a:r>
            <a:endParaRPr/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  <a:defRPr/>
            </a:pPr>
            <a:r>
              <a:rPr lang="ru-RU" sz="2100" b="1">
                <a:ea typeface="Tahoma"/>
                <a:cs typeface="Tahoma"/>
              </a:rPr>
              <a:t>Заключение и перспективы </a:t>
            </a:r>
            <a:r>
              <a:rPr lang="ru-RU" sz="2100">
                <a:ea typeface="Tahoma"/>
                <a:cs typeface="Tahoma"/>
              </a:rPr>
              <a:t>реализации проекта, </a:t>
            </a:r>
            <a:r>
              <a:rPr lang="ru-RU" sz="2100">
                <a:solidFill>
                  <a:srgbClr val="8627AE"/>
                </a:solidFill>
                <a:ea typeface="Tahoma"/>
                <a:cs typeface="Tahoma"/>
              </a:rPr>
              <a:t>доказана ли гипотеза</a:t>
            </a:r>
            <a:endParaRPr/>
          </a:p>
          <a:p>
            <a:pPr marL="342900" indent="-342900">
              <a:buBlip>
                <a:blip r:embed="rId2"/>
              </a:buBlip>
              <a:defRPr/>
            </a:pPr>
            <a:r>
              <a:rPr lang="ru-RU" sz="2100" b="1">
                <a:ea typeface="Tahoma"/>
                <a:cs typeface="Tahoma"/>
              </a:rPr>
              <a:t>Благодарности руководителю и партнерам </a:t>
            </a:r>
            <a:r>
              <a:rPr lang="ru-RU" sz="2100">
                <a:ea typeface="Tahoma"/>
                <a:cs typeface="Tahoma"/>
              </a:rPr>
              <a:t>проекта, </a:t>
            </a:r>
          </a:p>
          <a:p>
            <a:pPr>
              <a:defRPr/>
            </a:pPr>
            <a:r>
              <a:rPr lang="ru-RU" sz="2100" b="1">
                <a:solidFill>
                  <a:srgbClr val="8627AE"/>
                </a:solidFill>
                <a:ea typeface="Tahoma"/>
                <a:cs typeface="Tahoma"/>
              </a:rPr>
              <a:t>     </a:t>
            </a:r>
            <a:r>
              <a:rPr lang="ru-RU" b="1">
                <a:solidFill>
                  <a:srgbClr val="8627AE"/>
                </a:solidFill>
                <a:ea typeface="Tahoma"/>
                <a:cs typeface="Tahoma"/>
              </a:rPr>
              <a:t>вместо</a:t>
            </a:r>
            <a:r>
              <a:rPr lang="ru-RU">
                <a:ea typeface="Tahoma"/>
                <a:cs typeface="Tahoma"/>
              </a:rPr>
              <a:t> слайда «Спасибо за внимание»</a:t>
            </a:r>
            <a:endParaRPr lang="ru-RU" sz="2100">
              <a:ea typeface="Tahoma"/>
              <a:cs typeface="Tahoma"/>
            </a:endParaRPr>
          </a:p>
          <a:p>
            <a:pPr marL="342900" indent="-342900">
              <a:spcBef>
                <a:spcPts val="1200"/>
              </a:spcBef>
              <a:buBlip>
                <a:blip r:embed="rId2"/>
              </a:buBlip>
              <a:defRPr/>
            </a:pPr>
            <a:r>
              <a:rPr lang="ru-RU" sz="2100" b="1">
                <a:ea typeface="Tahoma"/>
                <a:cs typeface="Tahoma"/>
              </a:rPr>
              <a:t>Дополнительные слайды (для ответов на вопросы) </a:t>
            </a:r>
            <a:r>
              <a:rPr lang="ru-RU" sz="2100">
                <a:ea typeface="Tahoma"/>
                <a:cs typeface="Tahoma"/>
              </a:rPr>
              <a:t>– если нужны</a:t>
            </a:r>
            <a:endParaRPr lang="ru-RU">
              <a:ea typeface="Tahoma"/>
              <a:cs typeface="Tahoma"/>
            </a:endParaRPr>
          </a:p>
        </p:txBody>
      </p:sp>
      <p:pic>
        <p:nvPicPr>
          <p:cNvPr id="870529217" name="Рисунок 87052921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5981" y="292998"/>
            <a:ext cx="2190749" cy="664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 bwMode="auto">
          <a:xfrm>
            <a:off x="-304" y="6687281"/>
            <a:ext cx="12192303" cy="170719"/>
          </a:xfrm>
          <a:prstGeom prst="rect">
            <a:avLst/>
          </a:prstGeom>
          <a:solidFill>
            <a:srgbClr val="862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orbe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0" y="-4628"/>
            <a:ext cx="12192000" cy="1217965"/>
          </a:xfrm>
          <a:prstGeom prst="rect">
            <a:avLst/>
          </a:prstGeom>
          <a:solidFill>
            <a:srgbClr val="03A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orbe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6312099" y="363694"/>
            <a:ext cx="587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Corbel"/>
                <a:ea typeface="Tahoma"/>
                <a:cs typeface="Arial"/>
              </a:rPr>
              <a:t>Рекомендации по докладу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952574" y="6222078"/>
            <a:ext cx="2743200" cy="365125"/>
          </a:xfrm>
        </p:spPr>
        <p:txBody>
          <a:bodyPr/>
          <a:lstStyle/>
          <a:p>
            <a:pPr>
              <a:defRPr/>
            </a:pPr>
            <a:fld id="{AE9B1CDD-9ED7-6341-AD8A-A1B648B890E6}" type="slidenum">
              <a:rPr lang="ru-RU" sz="2400">
                <a:latin typeface="Corbel"/>
                <a:cs typeface="Arial"/>
              </a:rPr>
              <a:t>3</a:t>
            </a:fld>
            <a:endParaRPr lang="ru-RU" sz="2400">
              <a:latin typeface="Corbe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740664" y="1393008"/>
            <a:ext cx="109551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6000">
                <a:solidFill>
                  <a:srgbClr val="8627AE"/>
                </a:solidFill>
                <a:cs typeface="Arial"/>
              </a:rPr>
              <a:t>текст</a:t>
            </a:r>
            <a:r>
              <a:rPr lang="en-US" sz="6000">
                <a:solidFill>
                  <a:srgbClr val="8627AE"/>
                </a:solidFill>
                <a:cs typeface="Arial"/>
              </a:rPr>
              <a:t> — </a:t>
            </a:r>
            <a:r>
              <a:rPr lang="ru-RU" sz="6000">
                <a:solidFill>
                  <a:srgbClr val="8627AE"/>
                </a:solidFill>
              </a:rPr>
              <a:t>презентация </a:t>
            </a:r>
            <a:endParaRPr/>
          </a:p>
          <a:p>
            <a:pPr algn="ctr">
              <a:spcBef>
                <a:spcPts val="600"/>
              </a:spcBef>
              <a:defRPr/>
            </a:pPr>
            <a:endParaRPr lang="ru-RU" sz="4000">
              <a:cs typeface="Arial"/>
            </a:endParaRPr>
          </a:p>
          <a:p>
            <a:pPr algn="ctr">
              <a:spcBef>
                <a:spcPts val="600"/>
              </a:spcBef>
              <a:defRPr/>
            </a:pPr>
            <a:r>
              <a:rPr lang="ru-RU" sz="4000">
                <a:cs typeface="Arial"/>
              </a:rPr>
              <a:t>название —</a:t>
            </a:r>
            <a:r>
              <a:rPr lang="ru-RU" sz="4000" b="1"/>
              <a:t> </a:t>
            </a:r>
            <a:r>
              <a:rPr lang="ru-RU" sz="4000"/>
              <a:t>гипотеза — цель — задачи —  методы </a:t>
            </a:r>
            <a:r>
              <a:rPr lang="ru-RU" sz="4000" b="1"/>
              <a:t>—</a:t>
            </a:r>
            <a:r>
              <a:rPr lang="ru-RU" sz="4000"/>
              <a:t> результаты — выводы — заключение</a:t>
            </a:r>
          </a:p>
          <a:p>
            <a:pPr algn="ctr">
              <a:spcBef>
                <a:spcPts val="600"/>
              </a:spcBef>
              <a:defRPr/>
            </a:pPr>
            <a:endParaRPr lang="ru-RU" sz="4000">
              <a:cs typeface="Arial"/>
            </a:endParaRPr>
          </a:p>
          <a:p>
            <a:pPr algn="ctr">
              <a:spcBef>
                <a:spcPts val="600"/>
              </a:spcBef>
              <a:defRPr/>
            </a:pPr>
            <a:r>
              <a:rPr lang="ru-RU" sz="4000">
                <a:solidFill>
                  <a:srgbClr val="8627AE"/>
                </a:solidFill>
                <a:cs typeface="Arial"/>
              </a:rPr>
              <a:t>Все должно быть связано!</a:t>
            </a:r>
          </a:p>
        </p:txBody>
      </p:sp>
      <p:pic>
        <p:nvPicPr>
          <p:cNvPr id="1390066591" name="Рисунок 139006659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25981" y="292998"/>
            <a:ext cx="2190749" cy="664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2258568" y="3857949"/>
            <a:ext cx="933809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b="1" i="1">
                <a:solidFill>
                  <a:schemeClr val="bg1"/>
                </a:solidFill>
                <a:latin typeface="Corbel"/>
                <a:cs typeface="Arial"/>
              </a:rPr>
              <a:t>Направление конкурса</a:t>
            </a:r>
            <a:endParaRPr/>
          </a:p>
          <a:p>
            <a:pPr algn="r">
              <a:defRPr/>
            </a:pPr>
            <a:endParaRPr lang="ru-RU" sz="2800" b="1">
              <a:solidFill>
                <a:schemeClr val="bg1"/>
              </a:solidFill>
              <a:latin typeface="Corbel"/>
              <a:cs typeface="Arial"/>
            </a:endParaRPr>
          </a:p>
          <a:p>
            <a:pPr algn="r">
              <a:defRPr/>
            </a:pPr>
            <a:r>
              <a:rPr lang="ru-RU" sz="2800" b="1">
                <a:solidFill>
                  <a:schemeClr val="bg1"/>
                </a:solidFill>
                <a:latin typeface="Corbel"/>
                <a:cs typeface="Arial"/>
              </a:rPr>
              <a:t>ФИО участника </a:t>
            </a:r>
            <a:endParaRPr/>
          </a:p>
          <a:p>
            <a:pPr algn="r">
              <a:defRPr/>
            </a:pPr>
            <a:r>
              <a:rPr lang="ru-RU" sz="2800" b="1">
                <a:solidFill>
                  <a:schemeClr val="bg1"/>
                </a:solidFill>
                <a:latin typeface="Corbel"/>
                <a:cs typeface="Arial"/>
              </a:rPr>
              <a:t>ФИО наставника</a:t>
            </a:r>
            <a:endParaRPr/>
          </a:p>
          <a:p>
            <a:pPr algn="r">
              <a:defRPr/>
            </a:pPr>
            <a:r>
              <a:rPr lang="ru-RU" sz="2800" b="1">
                <a:solidFill>
                  <a:schemeClr val="bg1"/>
                </a:solidFill>
                <a:latin typeface="Corbel"/>
                <a:cs typeface="Arial"/>
              </a:rPr>
              <a:t>Образовательная организация, класс</a:t>
            </a:r>
            <a:endParaRPr/>
          </a:p>
          <a:p>
            <a:pPr algn="r">
              <a:defRPr/>
            </a:pPr>
            <a:r>
              <a:rPr lang="ru-RU" sz="2800" b="1">
                <a:solidFill>
                  <a:schemeClr val="bg1"/>
                </a:solidFill>
                <a:latin typeface="Corbel"/>
                <a:cs typeface="Arial"/>
              </a:rPr>
              <a:t>Организации-партнеры (можно добавить логотипы)</a:t>
            </a:r>
            <a:endParaRPr/>
          </a:p>
          <a:p>
            <a:pPr algn="r">
              <a:defRPr/>
            </a:pPr>
            <a:endParaRPr lang="ru-RU" sz="2800" b="1">
              <a:solidFill>
                <a:schemeClr val="bg1"/>
              </a:solidFill>
              <a:latin typeface="Corbe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79790" y="2259777"/>
            <a:ext cx="106469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>
                <a:solidFill>
                  <a:schemeClr val="bg1"/>
                </a:solidFill>
                <a:latin typeface="Corbel"/>
                <a:cs typeface="Arial"/>
              </a:rPr>
              <a:t>Название работы</a:t>
            </a:r>
            <a:br>
              <a:rPr lang="ru-RU" sz="3600" b="1">
                <a:solidFill>
                  <a:schemeClr val="bg1"/>
                </a:solidFill>
                <a:latin typeface="Corbel"/>
                <a:cs typeface="Arial"/>
              </a:rPr>
            </a:br>
            <a:r>
              <a:rPr lang="ru-RU" sz="2400" b="1">
                <a:solidFill>
                  <a:srgbClr val="8627AE"/>
                </a:solidFill>
                <a:latin typeface="Corbel"/>
                <a:cs typeface="Arial"/>
              </a:rPr>
              <a:t>отражает проведенное исследование, </a:t>
            </a:r>
            <a:br>
              <a:rPr lang="ru-RU" sz="2400" b="1">
                <a:solidFill>
                  <a:srgbClr val="8627AE"/>
                </a:solidFill>
                <a:latin typeface="Corbel"/>
                <a:cs typeface="Arial"/>
              </a:rPr>
            </a:br>
            <a:r>
              <a:rPr lang="ru-RU" sz="2400" b="1">
                <a:solidFill>
                  <a:srgbClr val="8627AE"/>
                </a:solidFill>
                <a:latin typeface="Corbel"/>
                <a:cs typeface="Arial"/>
              </a:rPr>
              <a:t>у похожих работ должны быть </a:t>
            </a:r>
            <a:r>
              <a:rPr lang="ru-RU" sz="2400" b="1" i="1" u="sng">
                <a:solidFill>
                  <a:srgbClr val="8627AE"/>
                </a:solidFill>
                <a:latin typeface="Corbel"/>
                <a:cs typeface="Arial"/>
              </a:rPr>
              <a:t>разные</a:t>
            </a:r>
            <a:r>
              <a:rPr lang="ru-RU" sz="2400" b="1">
                <a:solidFill>
                  <a:srgbClr val="8627AE"/>
                </a:solidFill>
                <a:latin typeface="Corbel"/>
                <a:cs typeface="Arial"/>
              </a:rPr>
              <a:t> названия</a:t>
            </a:r>
            <a:endParaRPr lang="ru-RU" sz="3600" b="1">
              <a:solidFill>
                <a:srgbClr val="8627AE"/>
              </a:solidFill>
              <a:latin typeface="Corbe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521110" y="348426"/>
            <a:ext cx="111497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bg1"/>
                </a:solidFill>
                <a:latin typeface="Corbel"/>
                <a:cs typeface="Arial"/>
              </a:rPr>
              <a:t>Всероссийский конкурс научно-технологических </a:t>
            </a:r>
            <a:endParaRPr lang="en-US" sz="2000" b="1">
              <a:solidFill>
                <a:schemeClr val="bg1"/>
              </a:solidFill>
              <a:latin typeface="Corbel"/>
              <a:cs typeface="Arial"/>
            </a:endParaRPr>
          </a:p>
          <a:p>
            <a:pPr algn="ctr">
              <a:defRPr/>
            </a:pPr>
            <a:r>
              <a:rPr lang="ru-RU" sz="2000" b="1">
                <a:solidFill>
                  <a:schemeClr val="bg1"/>
                </a:solidFill>
                <a:latin typeface="Corbel"/>
                <a:cs typeface="Arial"/>
              </a:rPr>
              <a:t>проектов «Большие вызовы»</a:t>
            </a:r>
            <a:endParaRPr/>
          </a:p>
        </p:txBody>
      </p:sp>
      <p:pic>
        <p:nvPicPr>
          <p:cNvPr id="1996396411" name="Рисунок 19963964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1109" y="467124"/>
            <a:ext cx="1913367" cy="5804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 bwMode="auto">
          <a:xfrm>
            <a:off x="-304" y="6687281"/>
            <a:ext cx="12192303" cy="170719"/>
          </a:xfrm>
          <a:prstGeom prst="rect">
            <a:avLst/>
          </a:prstGeom>
          <a:solidFill>
            <a:srgbClr val="862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orbel"/>
              <a:cs typeface="Arial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0" y="-4628"/>
            <a:ext cx="12192000" cy="1217965"/>
          </a:xfrm>
          <a:prstGeom prst="rect">
            <a:avLst/>
          </a:prstGeom>
          <a:solidFill>
            <a:srgbClr val="03A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orbe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04116" y="311966"/>
            <a:ext cx="655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  <a:latin typeface="Corbel"/>
                <a:ea typeface="Tahoma"/>
                <a:cs typeface="Arial"/>
              </a:rPr>
              <a:t>Актуальность работы 2-3 слайда 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226742" y="1994158"/>
            <a:ext cx="574429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ru-RU" sz="2200" b="1" spc="25">
                <a:latin typeface="Corbel"/>
                <a:cs typeface="Arial"/>
              </a:rPr>
              <a:t>Почему ваш проект – </a:t>
            </a:r>
            <a:r>
              <a:rPr lang="ru-RU" sz="2200" b="1" spc="25">
                <a:solidFill>
                  <a:srgbClr val="8627AE"/>
                </a:solidFill>
                <a:latin typeface="Corbel"/>
                <a:cs typeface="Arial"/>
              </a:rPr>
              <a:t>«Большой вызов»?</a:t>
            </a:r>
            <a:r>
              <a:rPr lang="ru-RU" sz="2200" b="1" spc="25">
                <a:latin typeface="Corbel"/>
                <a:cs typeface="Arial"/>
              </a:rPr>
              <a:t> </a:t>
            </a:r>
            <a:endParaRPr/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ru-RU" sz="2200" spc="25">
                <a:latin typeface="Corbel"/>
                <a:cs typeface="Arial"/>
              </a:rPr>
              <a:t>Расскажите </a:t>
            </a:r>
            <a:r>
              <a:rPr lang="ru-RU" sz="2200" b="1" spc="25">
                <a:latin typeface="Corbel"/>
                <a:cs typeface="Arial"/>
              </a:rPr>
              <a:t>об объекте исследования</a:t>
            </a:r>
            <a:endParaRPr/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ru-RU" sz="2200" spc="25">
                <a:latin typeface="Corbel"/>
                <a:cs typeface="Arial"/>
              </a:rPr>
              <a:t>Покажите соответствие </a:t>
            </a:r>
            <a:r>
              <a:rPr lang="ru-RU" sz="2200" b="1" spc="25">
                <a:latin typeface="Corbel"/>
                <a:cs typeface="Arial"/>
              </a:rPr>
              <a:t>стратегии научно-технологического развития РФ </a:t>
            </a:r>
            <a:endParaRPr/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ru-RU" sz="2200" spc="25">
                <a:latin typeface="Corbel"/>
                <a:cs typeface="Arial"/>
              </a:rPr>
              <a:t>Покажите актуальность для определенной </a:t>
            </a:r>
            <a:r>
              <a:rPr lang="ru-RU" sz="2200" b="1" spc="25">
                <a:latin typeface="Corbel"/>
                <a:cs typeface="Arial"/>
              </a:rPr>
              <a:t>социальной группы</a:t>
            </a:r>
            <a:endParaRPr/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ru-RU" sz="2200" spc="25">
                <a:latin typeface="Corbel"/>
                <a:cs typeface="Arial"/>
              </a:rPr>
              <a:t>Какую </a:t>
            </a:r>
            <a:r>
              <a:rPr lang="ru-RU" sz="2200" b="1" spc="25">
                <a:latin typeface="Corbel"/>
                <a:cs typeface="Arial"/>
              </a:rPr>
              <a:t>проблему</a:t>
            </a:r>
            <a:r>
              <a:rPr lang="ru-RU" sz="2200" spc="25">
                <a:latin typeface="Corbel"/>
                <a:cs typeface="Arial"/>
              </a:rPr>
              <a:t> и существующие </a:t>
            </a:r>
            <a:r>
              <a:rPr lang="ru-RU" sz="2200" b="1" spc="25">
                <a:latin typeface="Corbel"/>
                <a:cs typeface="Arial"/>
              </a:rPr>
              <a:t>технологические барьеры </a:t>
            </a:r>
            <a:r>
              <a:rPr lang="ru-RU" sz="2200" spc="25">
                <a:latin typeface="Corbel"/>
                <a:cs typeface="Arial"/>
              </a:rPr>
              <a:t>решает проект?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095847" y="1782349"/>
            <a:ext cx="5817393" cy="3870716"/>
          </a:xfrm>
          <a:prstGeom prst="rect">
            <a:avLst/>
          </a:prstGeom>
        </p:spPr>
      </p:pic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952574" y="6222078"/>
            <a:ext cx="2743200" cy="365125"/>
          </a:xfrm>
        </p:spPr>
        <p:txBody>
          <a:bodyPr/>
          <a:lstStyle/>
          <a:p>
            <a:pPr>
              <a:defRPr/>
            </a:pPr>
            <a:fld id="{AE9B1CDD-9ED7-6341-AD8A-A1B648B890E6}" type="slidenum">
              <a:rPr lang="ru-RU" sz="2400">
                <a:latin typeface="Corbel"/>
                <a:cs typeface="Arial"/>
              </a:rPr>
              <a:t>5</a:t>
            </a:fld>
            <a:endParaRPr lang="ru-RU" sz="2400">
              <a:latin typeface="Corbe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 bwMode="auto">
          <a:xfrm>
            <a:off x="-304" y="6687281"/>
            <a:ext cx="12192303" cy="170719"/>
          </a:xfrm>
          <a:prstGeom prst="rect">
            <a:avLst/>
          </a:prstGeom>
          <a:solidFill>
            <a:srgbClr val="862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orbe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623201" y="1563318"/>
            <a:ext cx="5618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3AB9C"/>
                </a:solidFill>
                <a:latin typeface="Corbel"/>
                <a:ea typeface="Tahoma"/>
                <a:cs typeface="Arial"/>
              </a:rPr>
              <a:t>Цель </a:t>
            </a:r>
            <a:r>
              <a:rPr lang="ru-RU" b="1" i="1">
                <a:latin typeface="Corbel"/>
                <a:ea typeface="Tahoma"/>
                <a:cs typeface="Arial"/>
              </a:rPr>
              <a:t>(дословно зачитать со слайда)</a:t>
            </a:r>
            <a:r>
              <a:rPr lang="ru-RU" sz="1200" b="1">
                <a:solidFill>
                  <a:srgbClr val="03AB9C"/>
                </a:solidFill>
                <a:latin typeface="Corbel"/>
                <a:ea typeface="Tahoma"/>
                <a:cs typeface="Arial"/>
              </a:rPr>
              <a:t> 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623200" y="2086011"/>
            <a:ext cx="5327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spc="25">
                <a:latin typeface="Corbel"/>
                <a:cs typeface="Arial"/>
              </a:rPr>
              <a:t>Цель работы должна соответствовать названию и содержанию работы</a:t>
            </a:r>
            <a:endParaRPr/>
          </a:p>
        </p:txBody>
      </p:sp>
      <p:sp>
        <p:nvSpPr>
          <p:cNvPr id="21" name="TextBox 20"/>
          <p:cNvSpPr txBox="1"/>
          <p:nvPr/>
        </p:nvSpPr>
        <p:spPr bwMode="auto">
          <a:xfrm>
            <a:off x="623201" y="3788986"/>
            <a:ext cx="849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3AB9C"/>
                </a:solidFill>
                <a:latin typeface="Corbel"/>
                <a:ea typeface="Tahoma"/>
                <a:cs typeface="Arial"/>
              </a:rPr>
              <a:t>Задачи </a:t>
            </a:r>
            <a:r>
              <a:rPr lang="ru-RU" b="1" i="1">
                <a:latin typeface="Corbel"/>
                <a:ea typeface="Tahoma"/>
                <a:cs typeface="Arial"/>
              </a:rPr>
              <a:t>(на докладе задачи нужно дословно зачитать со слайда)</a:t>
            </a:r>
            <a:r>
              <a:rPr lang="ru-RU" sz="2400" b="1">
                <a:solidFill>
                  <a:srgbClr val="03AB9C"/>
                </a:solidFill>
                <a:latin typeface="Corbel"/>
                <a:ea typeface="Tahoma"/>
                <a:cs typeface="Arial"/>
              </a:rPr>
              <a:t> 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623201" y="4346581"/>
            <a:ext cx="10939402" cy="1615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2000" spc="25">
                <a:latin typeface="Corbel"/>
                <a:cs typeface="Arial"/>
              </a:rPr>
              <a:t>Сформулируйте задачи, которые необходимо решить для достижения поставленной цели</a:t>
            </a:r>
            <a:endParaRPr lang="ru-RU" sz="2000" b="1" i="1" spc="25">
              <a:latin typeface="Corbel"/>
              <a:cs typeface="Arial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spc="25">
                <a:latin typeface="Corbel"/>
                <a:cs typeface="Arial"/>
              </a:rPr>
              <a:t>Не нужны задачи «прочитать литературу», «сделать выводы», «сделать презентацию»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spc="25">
                <a:latin typeface="Corbel"/>
                <a:cs typeface="Arial"/>
              </a:rPr>
              <a:t>Все задачи должны быть решены </a:t>
            </a:r>
            <a:r>
              <a:rPr lang="ru-RU" sz="2000" spc="25">
                <a:solidFill>
                  <a:srgbClr val="C00000"/>
                </a:solidFill>
                <a:latin typeface="Corbel"/>
                <a:cs typeface="Arial"/>
              </a:rPr>
              <a:t>к 20 февраля </a:t>
            </a:r>
            <a:r>
              <a:rPr lang="ru-RU" sz="2000" spc="25">
                <a:latin typeface="Corbel"/>
                <a:cs typeface="Arial"/>
              </a:rPr>
              <a:t>(подача проекта на региональный конкурс)</a:t>
            </a: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spc="25">
                <a:latin typeface="Corbel"/>
                <a:cs typeface="Arial"/>
              </a:rPr>
              <a:t>…</a:t>
            </a:r>
            <a:endParaRPr/>
          </a:p>
          <a:p>
            <a:pPr>
              <a:defRPr/>
            </a:pPr>
            <a:endParaRPr lang="ru-RU" sz="2000" spc="45">
              <a:latin typeface="Corbe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6838835" y="1476824"/>
            <a:ext cx="4729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3AB9C"/>
                </a:solidFill>
                <a:latin typeface="Corbel"/>
                <a:ea typeface="Tahoma"/>
                <a:cs typeface="Arial"/>
              </a:rPr>
              <a:t>Гипотеза </a:t>
            </a:r>
            <a:endParaRPr/>
          </a:p>
        </p:txBody>
      </p:sp>
      <p:sp>
        <p:nvSpPr>
          <p:cNvPr id="24" name="TextBox 23"/>
          <p:cNvSpPr txBox="1"/>
          <p:nvPr/>
        </p:nvSpPr>
        <p:spPr bwMode="auto">
          <a:xfrm>
            <a:off x="6832636" y="2024982"/>
            <a:ext cx="4729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spc="25">
                <a:latin typeface="Corbel"/>
                <a:cs typeface="Arial"/>
              </a:rPr>
              <a:t>Что вы планировали доказать или опровергнуть в ходе своего исследования?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952574" y="6222078"/>
            <a:ext cx="2743200" cy="365125"/>
          </a:xfrm>
        </p:spPr>
        <p:txBody>
          <a:bodyPr/>
          <a:lstStyle/>
          <a:p>
            <a:pPr>
              <a:defRPr/>
            </a:pPr>
            <a:fld id="{AE9B1CDD-9ED7-6341-AD8A-A1B648B890E6}" type="slidenum">
              <a:rPr lang="ru-RU" sz="2400">
                <a:latin typeface="Corbel"/>
                <a:cs typeface="Arial"/>
              </a:rPr>
              <a:t>6</a:t>
            </a:fld>
            <a:endParaRPr lang="ru-RU" sz="2400">
              <a:latin typeface="Corbel"/>
              <a:cs typeface="Arial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-4628"/>
            <a:ext cx="12192000" cy="1217965"/>
          </a:xfrm>
          <a:prstGeom prst="rect">
            <a:avLst/>
          </a:prstGeom>
          <a:solidFill>
            <a:srgbClr val="03A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orbe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304117" y="311966"/>
            <a:ext cx="4755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  <a:latin typeface="Corbel"/>
                <a:ea typeface="Tahoma"/>
                <a:cs typeface="Arial"/>
              </a:rPr>
              <a:t>Цель, задачи, гипотеза </a:t>
            </a:r>
          </a:p>
        </p:txBody>
      </p:sp>
      <p:pic>
        <p:nvPicPr>
          <p:cNvPr id="1893872506" name="Рисунок 189387250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81774" y="292998"/>
            <a:ext cx="2190749" cy="664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 bwMode="auto">
          <a:xfrm>
            <a:off x="-304" y="6687281"/>
            <a:ext cx="12192303" cy="170719"/>
          </a:xfrm>
          <a:prstGeom prst="rect">
            <a:avLst/>
          </a:prstGeom>
          <a:solidFill>
            <a:srgbClr val="862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orbel"/>
              <a:cs typeface="Arial"/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952574" y="6222078"/>
            <a:ext cx="2743200" cy="365125"/>
          </a:xfrm>
        </p:spPr>
        <p:txBody>
          <a:bodyPr/>
          <a:lstStyle/>
          <a:p>
            <a:pPr>
              <a:defRPr/>
            </a:pPr>
            <a:fld id="{AE9B1CDD-9ED7-6341-AD8A-A1B648B890E6}" type="slidenum">
              <a:rPr lang="ru-RU" sz="2400">
                <a:latin typeface="Corbel"/>
                <a:cs typeface="Arial"/>
              </a:rPr>
              <a:t>7</a:t>
            </a:fld>
            <a:endParaRPr lang="ru-RU" sz="2400">
              <a:latin typeface="Corbe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540904" y="1388386"/>
            <a:ext cx="105873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1" spc="25">
                <a:solidFill>
                  <a:srgbClr val="8627AE"/>
                </a:solidFill>
                <a:latin typeface="Corbel"/>
                <a:cs typeface="Arial"/>
              </a:rPr>
              <a:t>2 варианта –</a:t>
            </a:r>
            <a:endParaRPr/>
          </a:p>
          <a:p>
            <a:pPr marL="457200" indent="-457200">
              <a:buAutoNum type="arabicParenR"/>
              <a:defRPr/>
            </a:pPr>
            <a:r>
              <a:rPr lang="ru-RU" sz="2400" spc="25">
                <a:latin typeface="Corbel"/>
                <a:cs typeface="Arial"/>
              </a:rPr>
              <a:t>Сделать слайд и оставить его в презентации</a:t>
            </a:r>
            <a:endParaRPr/>
          </a:p>
          <a:p>
            <a:pPr marL="457200" indent="-457200">
              <a:buAutoNum type="arabicParenR"/>
              <a:defRPr/>
            </a:pPr>
            <a:r>
              <a:rPr lang="ru-RU" sz="2400" spc="25">
                <a:latin typeface="Corbel"/>
                <a:cs typeface="Arial"/>
              </a:rPr>
              <a:t>Сделать слайд и убрать его в </a:t>
            </a:r>
            <a:r>
              <a:rPr lang="ru-RU" sz="2400" b="1" spc="25">
                <a:latin typeface="Corbel"/>
                <a:cs typeface="Arial"/>
              </a:rPr>
              <a:t>дополнительные </a:t>
            </a:r>
            <a:r>
              <a:rPr lang="ru-RU" sz="2400" spc="25">
                <a:latin typeface="Corbel"/>
                <a:cs typeface="Arial"/>
              </a:rPr>
              <a:t>(для ответов на вопросы), а в докладе рассказывать о методах в контексте полученных результатов</a:t>
            </a:r>
            <a:endParaRPr/>
          </a:p>
          <a:p>
            <a:pPr>
              <a:defRPr/>
            </a:pPr>
            <a:endParaRPr lang="ru-RU" sz="2400" spc="25">
              <a:latin typeface="Corbel"/>
              <a:cs typeface="Arial"/>
            </a:endParaRPr>
          </a:p>
          <a:p>
            <a:pPr>
              <a:defRPr/>
            </a:pPr>
            <a:r>
              <a:rPr lang="ru-RU" sz="2400" b="1" spc="25">
                <a:latin typeface="Corbel"/>
                <a:cs typeface="Arial"/>
              </a:rPr>
              <a:t>Какие методики, подходы, материалы и алгоритмы вы использовали?</a:t>
            </a:r>
            <a:endParaRPr/>
          </a:p>
          <a:p>
            <a:pPr>
              <a:defRPr/>
            </a:pPr>
            <a:r>
              <a:rPr lang="ru-RU" sz="2400" spc="25">
                <a:latin typeface="Corbel"/>
                <a:cs typeface="Arial"/>
              </a:rPr>
              <a:t>Используйте конкретные термины, без излишней детализации.</a:t>
            </a:r>
            <a:endParaRPr/>
          </a:p>
          <a:p>
            <a:pPr>
              <a:defRPr/>
            </a:pPr>
            <a:endParaRPr lang="ru-RU" sz="2400" spc="25">
              <a:latin typeface="Corbel"/>
              <a:cs typeface="Arial"/>
            </a:endParaRPr>
          </a:p>
          <a:p>
            <a:pPr algn="ctr">
              <a:defRPr/>
            </a:pPr>
            <a:r>
              <a:rPr lang="ru-RU" sz="2800" b="1" spc="25">
                <a:solidFill>
                  <a:srgbClr val="8627AE"/>
                </a:solidFill>
                <a:latin typeface="Corbel"/>
                <a:cs typeface="Arial"/>
              </a:rPr>
              <a:t>в докладе в любом случае нужно обязательно рассказать</a:t>
            </a:r>
            <a:r>
              <a:rPr lang="ru-RU" sz="2400" spc="25">
                <a:latin typeface="Corbel"/>
                <a:cs typeface="Arial"/>
              </a:rPr>
              <a:t>, </a:t>
            </a:r>
            <a:endParaRPr/>
          </a:p>
          <a:p>
            <a:pPr algn="ctr">
              <a:defRPr/>
            </a:pPr>
            <a:r>
              <a:rPr lang="ru-RU" sz="2400" spc="25">
                <a:latin typeface="Corbel"/>
                <a:cs typeface="Arial"/>
              </a:rPr>
              <a:t>с помощью каких методов и оборудования были получены результаты!</a:t>
            </a:r>
            <a:endParaRPr/>
          </a:p>
          <a:p>
            <a:pPr>
              <a:defRPr/>
            </a:pPr>
            <a:endParaRPr lang="ru-RU" sz="2400" spc="25">
              <a:latin typeface="Corbel"/>
              <a:cs typeface="Arial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0" y="-4628"/>
            <a:ext cx="12192000" cy="1217965"/>
          </a:xfrm>
          <a:prstGeom prst="rect">
            <a:avLst/>
          </a:prstGeom>
          <a:solidFill>
            <a:srgbClr val="03A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orbe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436001" y="311966"/>
            <a:ext cx="4755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  <a:latin typeface="Corbel"/>
                <a:ea typeface="Tahoma"/>
                <a:cs typeface="Arial"/>
              </a:rPr>
              <a:t>Материалы и методы</a:t>
            </a:r>
            <a:endParaRPr/>
          </a:p>
        </p:txBody>
      </p:sp>
      <p:pic>
        <p:nvPicPr>
          <p:cNvPr id="1361849861" name="Рисунок 136184986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81774" y="292998"/>
            <a:ext cx="2190749" cy="664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 bwMode="auto">
          <a:xfrm>
            <a:off x="-304" y="6687281"/>
            <a:ext cx="12192303" cy="170719"/>
          </a:xfrm>
          <a:prstGeom prst="rect">
            <a:avLst/>
          </a:prstGeom>
          <a:solidFill>
            <a:srgbClr val="862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orbel"/>
              <a:cs typeface="Arial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0" y="-13421"/>
            <a:ext cx="12192000" cy="1217965"/>
          </a:xfrm>
          <a:prstGeom prst="rect">
            <a:avLst/>
          </a:prstGeom>
          <a:solidFill>
            <a:srgbClr val="03A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orbe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450080" y="1621189"/>
            <a:ext cx="6741919" cy="4485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 bwMode="auto">
          <a:xfrm>
            <a:off x="412568" y="285865"/>
            <a:ext cx="10787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chemeClr val="bg1"/>
                </a:solidFill>
                <a:latin typeface="Corbel"/>
                <a:ea typeface="Tahoma"/>
                <a:cs typeface="Arial"/>
              </a:rPr>
              <a:t>Результаты  2-5 слайдов </a:t>
            </a:r>
            <a:endParaRPr/>
          </a:p>
        </p:txBody>
      </p:sp>
      <p:sp>
        <p:nvSpPr>
          <p:cNvPr id="10" name="TextBox 9"/>
          <p:cNvSpPr txBox="1"/>
          <p:nvPr/>
        </p:nvSpPr>
        <p:spPr bwMode="auto">
          <a:xfrm>
            <a:off x="347472" y="1621189"/>
            <a:ext cx="47490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ru-RU" sz="2000" b="1" spc="25">
                <a:latin typeface="Corbel"/>
                <a:cs typeface="Arial"/>
              </a:rPr>
              <a:t>Не обязательно приводить все полученные результаты </a:t>
            </a:r>
            <a:r>
              <a:rPr lang="ru-RU" sz="2000" spc="25">
                <a:latin typeface="Corbel"/>
                <a:cs typeface="Arial"/>
              </a:rPr>
              <a:t>- результаты должны соответствовать поставленным задачам, а все выводы - полученным результатам</a:t>
            </a:r>
          </a:p>
          <a:p>
            <a:pPr marL="342900" indent="-342900">
              <a:buFont typeface="Arial"/>
              <a:buChar char="•"/>
              <a:defRPr/>
            </a:pPr>
            <a:endParaRPr lang="ru-RU" sz="2000" spc="25">
              <a:latin typeface="Corbel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ru-RU" sz="2000" spc="25">
                <a:latin typeface="Corbel"/>
                <a:cs typeface="Arial"/>
              </a:rPr>
              <a:t>Провести статистическую и графическую обработку результатов, посчитать средние значения и др.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ru-RU" sz="2000" spc="25">
              <a:latin typeface="Corbel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ru-RU" sz="2000" spc="25">
                <a:latin typeface="Corbel"/>
                <a:cs typeface="Arial"/>
              </a:rPr>
              <a:t>При сравнении обязательно стоит говорить «что-то </a:t>
            </a:r>
            <a:r>
              <a:rPr lang="ru-RU" sz="2000" b="1" spc="25">
                <a:latin typeface="Corbel"/>
                <a:cs typeface="Arial"/>
              </a:rPr>
              <a:t>больше/меньше</a:t>
            </a:r>
            <a:r>
              <a:rPr lang="ru-RU" sz="2000" spc="25">
                <a:latin typeface="Corbel"/>
                <a:cs typeface="Arial"/>
              </a:rPr>
              <a:t>, чем что-то </a:t>
            </a:r>
            <a:r>
              <a:rPr lang="ru-RU" sz="2000" b="1" spc="25">
                <a:latin typeface="Corbel"/>
                <a:cs typeface="Arial"/>
              </a:rPr>
              <a:t>во столько-то раз </a:t>
            </a:r>
            <a:r>
              <a:rPr lang="ru-RU" sz="2000" spc="25">
                <a:latin typeface="Corbel"/>
                <a:cs typeface="Arial"/>
              </a:rPr>
              <a:t>…»</a:t>
            </a: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952574" y="6222078"/>
            <a:ext cx="2743200" cy="365125"/>
          </a:xfrm>
        </p:spPr>
        <p:txBody>
          <a:bodyPr/>
          <a:lstStyle/>
          <a:p>
            <a:pPr>
              <a:defRPr/>
            </a:pPr>
            <a:fld id="{AE9B1CDD-9ED7-6341-AD8A-A1B648B890E6}" type="slidenum">
              <a:rPr lang="ru-RU" sz="2400">
                <a:latin typeface="Corbel"/>
                <a:cs typeface="Arial"/>
              </a:rPr>
              <a:t>8</a:t>
            </a:fld>
            <a:endParaRPr lang="ru-RU" sz="2400">
              <a:latin typeface="Corbel"/>
              <a:cs typeface="Arial"/>
            </a:endParaRPr>
          </a:p>
        </p:txBody>
      </p:sp>
      <p:pic>
        <p:nvPicPr>
          <p:cNvPr id="1616865326" name="Рисунок 161686532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81774" y="292998"/>
            <a:ext cx="2190749" cy="664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 bwMode="auto">
          <a:xfrm>
            <a:off x="-304" y="6687281"/>
            <a:ext cx="12192303" cy="170719"/>
          </a:xfrm>
          <a:prstGeom prst="rect">
            <a:avLst/>
          </a:prstGeom>
          <a:solidFill>
            <a:srgbClr val="862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orbe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0" y="-4628"/>
            <a:ext cx="12192000" cy="1217965"/>
          </a:xfrm>
          <a:prstGeom prst="rect">
            <a:avLst/>
          </a:prstGeom>
          <a:solidFill>
            <a:srgbClr val="03A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orbe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250561" y="55855"/>
            <a:ext cx="5369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bg1"/>
                </a:solidFill>
                <a:latin typeface="Corbel"/>
                <a:ea typeface="Tahoma"/>
                <a:cs typeface="Arial"/>
              </a:rPr>
              <a:t>Оптимально размещать </a:t>
            </a:r>
            <a:r>
              <a:rPr lang="ru-RU" sz="2000" b="1" i="1">
                <a:solidFill>
                  <a:schemeClr val="bg1"/>
                </a:solidFill>
                <a:latin typeface="Corbel"/>
                <a:ea typeface="Tahoma"/>
                <a:cs typeface="Arial"/>
              </a:rPr>
              <a:t>несколько</a:t>
            </a:r>
            <a:r>
              <a:rPr lang="ru-RU" sz="2000" b="1">
                <a:solidFill>
                  <a:schemeClr val="bg1"/>
                </a:solidFill>
                <a:latin typeface="Corbel"/>
                <a:ea typeface="Tahoma"/>
                <a:cs typeface="Arial"/>
              </a:rPr>
              <a:t> диаграмм на одном слайде для сопоставления результатов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952574" y="6222078"/>
            <a:ext cx="2743200" cy="365125"/>
          </a:xfrm>
        </p:spPr>
        <p:txBody>
          <a:bodyPr/>
          <a:lstStyle/>
          <a:p>
            <a:pPr>
              <a:defRPr/>
            </a:pPr>
            <a:fld id="{AE9B1CDD-9ED7-6341-AD8A-A1B648B890E6}" type="slidenum">
              <a:rPr lang="ru-RU" sz="2400">
                <a:latin typeface="Corbel"/>
                <a:cs typeface="Arial"/>
              </a:rPr>
              <a:t>9</a:t>
            </a:fld>
            <a:endParaRPr lang="ru-RU" sz="2400">
              <a:latin typeface="Corbe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33676" y="4551649"/>
            <a:ext cx="372915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00">
                <a:latin typeface="Corbel"/>
                <a:cs typeface="Arial"/>
              </a:rPr>
              <a:t>Обязательно </a:t>
            </a:r>
            <a:r>
              <a:rPr lang="ru-RU" sz="2000" b="1">
                <a:solidFill>
                  <a:srgbClr val="8627AE"/>
                </a:solidFill>
                <a:latin typeface="Corbel"/>
                <a:cs typeface="Arial"/>
              </a:rPr>
              <a:t>показывайте</a:t>
            </a:r>
            <a:r>
              <a:rPr lang="ru-RU" sz="2000" b="1">
                <a:latin typeface="Corbel"/>
                <a:cs typeface="Arial"/>
              </a:rPr>
              <a:t> </a:t>
            </a:r>
            <a:r>
              <a:rPr lang="ru-RU" sz="2000">
                <a:latin typeface="Corbel"/>
                <a:cs typeface="Arial"/>
              </a:rPr>
              <a:t>во время доклада, куда слушатель должен смотреть. </a:t>
            </a:r>
            <a:endParaRPr/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00">
                <a:latin typeface="Corbel"/>
                <a:cs typeface="Arial"/>
              </a:rPr>
              <a:t>Иначе никто ничего не сможет понять </a:t>
            </a:r>
          </a:p>
        </p:txBody>
      </p:sp>
      <p:grpSp>
        <p:nvGrpSpPr>
          <p:cNvPr id="17" name="Группа 16"/>
          <p:cNvGrpSpPr/>
          <p:nvPr/>
        </p:nvGrpSpPr>
        <p:grpSpPr bwMode="auto">
          <a:xfrm>
            <a:off x="4005072" y="1313414"/>
            <a:ext cx="7811269" cy="5041664"/>
            <a:chOff x="2491902" y="1265256"/>
            <a:chExt cx="9196423" cy="529251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2491902" y="1267368"/>
              <a:ext cx="4371211" cy="237155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7030577" y="1265256"/>
              <a:ext cx="4657748" cy="237155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2491902" y="3826525"/>
              <a:ext cx="4371211" cy="2731245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7030577" y="3820547"/>
              <a:ext cx="4657748" cy="2731245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 bwMode="auto">
          <a:xfrm>
            <a:off x="92452" y="1315426"/>
            <a:ext cx="37703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6"/>
              </a:buBlip>
              <a:defRPr/>
            </a:pPr>
            <a:r>
              <a:rPr lang="ru-RU" sz="2000">
                <a:latin typeface="Corbel"/>
                <a:cs typeface="Arial"/>
              </a:rPr>
              <a:t>Лучше всего использовать </a:t>
            </a:r>
            <a:r>
              <a:rPr lang="ru-RU" sz="2000" b="1">
                <a:latin typeface="Corbel"/>
                <a:cs typeface="Arial"/>
              </a:rPr>
              <a:t>диаграммы и графики</a:t>
            </a:r>
            <a:endParaRPr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6"/>
              </a:buBlip>
              <a:defRPr/>
            </a:pPr>
            <a:r>
              <a:rPr lang="ru-RU" sz="2000">
                <a:latin typeface="Corbel"/>
                <a:cs typeface="Arial"/>
              </a:rPr>
              <a:t>Они должны быть </a:t>
            </a:r>
            <a:r>
              <a:rPr lang="ru-RU" sz="2000" b="1">
                <a:latin typeface="Corbel"/>
                <a:cs typeface="Arial"/>
              </a:rPr>
              <a:t>чёткими и хорошо читаемыми</a:t>
            </a:r>
            <a:endParaRPr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6"/>
              </a:buBlip>
              <a:defRPr/>
            </a:pPr>
            <a:r>
              <a:rPr lang="ru-RU" sz="2000" b="1">
                <a:latin typeface="Corbel"/>
                <a:cs typeface="Arial"/>
              </a:rPr>
              <a:t>Текст слева, рисунки справа </a:t>
            </a:r>
            <a:endParaRPr/>
          </a:p>
          <a:p>
            <a:pPr marL="342900" indent="-342900">
              <a:spcBef>
                <a:spcPts val="600"/>
              </a:spcBef>
              <a:buBlip>
                <a:blip r:embed="rId6"/>
              </a:buBlip>
              <a:defRPr/>
            </a:pPr>
            <a:r>
              <a:rPr lang="ru-RU" sz="2000">
                <a:latin typeface="Corbel"/>
                <a:cs typeface="Arial"/>
              </a:rPr>
              <a:t>Размер шрифта на диаграммах: </a:t>
            </a:r>
            <a:r>
              <a:rPr lang="ru-RU" sz="2000" b="1">
                <a:latin typeface="Corbel"/>
                <a:cs typeface="Arial"/>
              </a:rPr>
              <a:t>не менее 14 пт</a:t>
            </a:r>
          </a:p>
        </p:txBody>
      </p:sp>
      <p:pic>
        <p:nvPicPr>
          <p:cNvPr id="821848020" name="Рисунок 821848019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881774" y="292998"/>
            <a:ext cx="2190749" cy="664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Gilroy Bold"/>
        <a:ea typeface="Arial"/>
        <a:cs typeface="Arial"/>
      </a:majorFont>
      <a:minorFont>
        <a:latin typeface="Gilroy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1018</Words>
  <Application>Microsoft Office PowerPoint</Application>
  <DocSecurity>0</DocSecurity>
  <PresentationFormat>Широкоэкранный</PresentationFormat>
  <Paragraphs>237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Tahoma</vt:lpstr>
      <vt:lpstr>Corbel</vt:lpstr>
      <vt:lpstr>Arial</vt:lpstr>
      <vt:lpstr>Gilroy Bold</vt:lpstr>
      <vt:lpstr>Arial Black</vt:lpstr>
      <vt:lpstr>Times New Roman</vt:lpstr>
      <vt:lpstr>Gilroy</vt:lpstr>
      <vt:lpstr>Mistral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Microsoft Office User</dc:creator>
  <cp:keywords/>
  <dc:description/>
  <cp:lastModifiedBy>М34</cp:lastModifiedBy>
  <cp:revision>105</cp:revision>
  <dcterms:created xsi:type="dcterms:W3CDTF">2019-06-25T18:08:16Z</dcterms:created>
  <dcterms:modified xsi:type="dcterms:W3CDTF">2026-02-11T07:19:11Z</dcterms:modified>
  <cp:category/>
  <dc:identifier/>
  <cp:contentStatus/>
  <dc:language/>
  <cp:version/>
</cp:coreProperties>
</file>